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59" r:id="rId8"/>
    <p:sldId id="262" r:id="rId9"/>
    <p:sldId id="285" r:id="rId10"/>
    <p:sldId id="286" r:id="rId11"/>
    <p:sldId id="283" r:id="rId12"/>
    <p:sldId id="288" r:id="rId13"/>
    <p:sldId id="264" r:id="rId14"/>
    <p:sldId id="265" r:id="rId15"/>
    <p:sldId id="281" r:id="rId16"/>
    <p:sldId id="266" r:id="rId17"/>
    <p:sldId id="267" r:id="rId18"/>
    <p:sldId id="282" r:id="rId19"/>
    <p:sldId id="280" r:id="rId20"/>
    <p:sldId id="270" r:id="rId21"/>
    <p:sldId id="28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2" clrIdx="0">
    <p:extLst>
      <p:ext uri="{19B8F6BF-5375-455C-9EA6-DF929625EA0E}">
        <p15:presenceInfo xmlns:p15="http://schemas.microsoft.com/office/powerpoint/2012/main" userId="0d529942ee2fdb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24" autoAdjust="0"/>
  </p:normalViewPr>
  <p:slideViewPr>
    <p:cSldViewPr snapToGrid="0">
      <p:cViewPr varScale="1">
        <p:scale>
          <a:sx n="66" d="100"/>
          <a:sy n="66" d="100"/>
        </p:scale>
        <p:origin x="668" y="44"/>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8T00:12:14.164" idx="1">
    <p:pos x="7680" y="-16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5_3" csCatId="accent5" phldr="1"/>
      <dgm:spPr/>
      <dgm:t>
        <a:bodyPr/>
        <a:lstStyle/>
        <a:p>
          <a:endParaRPr lang="en-US"/>
        </a:p>
      </dgm:t>
    </dgm:pt>
    <dgm:pt modelId="{AACEAFD5-63CF-4AFC-B46F-BE086C5D447C}">
      <dgm:prSet phldrT="[Text]" custT="1"/>
      <dgm:spPr>
        <a:solidFill>
          <a:schemeClr val="accent5"/>
        </a:solidFill>
        <a:ln>
          <a:noFill/>
        </a:ln>
      </dgm:spPr>
      <dgm:t>
        <a:bodyPr/>
        <a:lstStyle/>
        <a:p>
          <a:r>
            <a:rPr lang="en-US" sz="1800" b="0" i="0" cap="all" spc="200" baseline="0" dirty="0">
              <a:solidFill>
                <a:schemeClr val="accent2">
                  <a:lumMod val="50000"/>
                </a:schemeClr>
              </a:solidFill>
              <a:latin typeface="+mj-lt"/>
            </a:rPr>
            <a:t>CAD</a:t>
          </a:r>
          <a:endParaRPr lang="en-US" sz="1800" cap="all" spc="200" baseline="0" dirty="0">
            <a:solidFill>
              <a:schemeClr val="accent2">
                <a:lumMod val="50000"/>
              </a:schemeClr>
            </a:solidFill>
            <a:latin typeface="+mj-lt"/>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The design of the World Trade Center towers was done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5"/>
        </a:solidFill>
        <a:ln>
          <a:noFill/>
        </a:ln>
      </dgm:spPr>
      <dgm:t>
        <a:bodyPr/>
        <a:lstStyle/>
        <a:p>
          <a:r>
            <a:rPr lang="en-US" sz="1800" cap="all" spc="200" baseline="0" dirty="0">
              <a:solidFill>
                <a:schemeClr val="accent2">
                  <a:lumMod val="50000"/>
                </a:schemeClr>
              </a:solidFill>
              <a:latin typeface="+mj-lt"/>
            </a:rPr>
            <a:t>ELEVATOR AUTOMATION</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This allowed for efficient and speedy movement of people and materials throughout the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noFill/>
        </a:ln>
      </dgm:spPr>
      <dgm:t>
        <a:bodyPr/>
        <a:lstStyle/>
        <a:p>
          <a:r>
            <a:rPr lang="en-US" sz="1800" b="0" i="0" cap="all" spc="200" baseline="0" dirty="0">
              <a:solidFill>
                <a:schemeClr val="accent2">
                  <a:lumMod val="50000"/>
                </a:schemeClr>
              </a:solidFill>
              <a:latin typeface="+mj-lt"/>
            </a:rPr>
            <a:t>COMMUNICATION SYSTEMS</a:t>
          </a:r>
          <a:endParaRPr lang="en-US" sz="1800" cap="all" spc="200" baseline="0" dirty="0">
            <a:solidFill>
              <a:schemeClr val="accent2">
                <a:lumMod val="50000"/>
              </a:schemeClr>
            </a:solidFill>
            <a:latin typeface="+mj-lt"/>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Advanced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3D63227-5D82-4DD2-9C4F-69B7F1A16E88}">
      <dgm:prSet custT="1"/>
      <dgm:spPr>
        <a:solidFill>
          <a:schemeClr val="accent5"/>
        </a:solidFill>
        <a:ln>
          <a:noFill/>
        </a:ln>
      </dgm:spPr>
      <dgm:t>
        <a:bodyPr/>
        <a:lstStyle/>
        <a:p>
          <a:pPr>
            <a:buFont typeface="Arial" panose="020B0604020202020204" pitchFamily="34" charset="0"/>
            <a:buChar char="•"/>
          </a:pPr>
          <a:r>
            <a:rPr lang="en-US" sz="1800" b="0" i="0" cap="all" spc="200" baseline="0" dirty="0">
              <a:solidFill>
                <a:schemeClr val="accent2">
                  <a:lumMod val="50000"/>
                </a:schemeClr>
              </a:solidFill>
              <a:latin typeface="+mj-lt"/>
            </a:rPr>
            <a:t>MATERIAL HANDLING</a:t>
          </a:r>
          <a:endParaRPr lang="en-US" sz="1800" cap="all" spc="200" baseline="0" dirty="0">
            <a:solidFill>
              <a:schemeClr val="accent2">
                <a:lumMod val="50000"/>
              </a:schemeClr>
            </a:solidFill>
            <a:latin typeface="+mj-lt"/>
          </a:endParaRPr>
        </a:p>
      </dgm:t>
    </dgm:pt>
    <dgm:pt modelId="{72B572C7-8E4B-48B4-869B-54E9E6D5CE19}" type="parTrans" cxnId="{04297044-D0AB-41FF-8748-2DA93A524834}">
      <dgm:prSet/>
      <dgm:spPr/>
      <dgm:t>
        <a:bodyPr/>
        <a:lstStyle/>
        <a:p>
          <a:endParaRPr lang="en-US"/>
        </a:p>
      </dgm:t>
    </dgm:pt>
    <dgm:pt modelId="{89C96077-6AD4-449B-B0FD-AF7AD49219AF}" type="sibTrans" cxnId="{04297044-D0AB-41FF-8748-2DA93A524834}">
      <dgm:prSet/>
      <dgm:spPr/>
      <dgm:t>
        <a:bodyPr/>
        <a:lstStyle/>
        <a:p>
          <a:endParaRPr lang="en-US"/>
        </a:p>
      </dgm:t>
    </dgm:pt>
    <dgm:pt modelId="{B676DCFF-749E-4AAA-8345-257AB6F9BF96}">
      <dgm:prSet custT="1"/>
      <dgm:spPr>
        <a:solidFill>
          <a:schemeClr val="accent5"/>
        </a:solidFill>
        <a:ln>
          <a:noFill/>
        </a:ln>
      </dgm:spPr>
      <dgm:t>
        <a:bodyPr/>
        <a:lstStyle/>
        <a:p>
          <a:r>
            <a:rPr lang="en-US" sz="1800" b="0" i="0" cap="all" spc="200" baseline="0" dirty="0">
              <a:solidFill>
                <a:schemeClr val="accent2">
                  <a:lumMod val="50000"/>
                </a:schemeClr>
              </a:solidFill>
              <a:latin typeface="+mj-lt"/>
            </a:rPr>
            <a:t>KANGAROO CRANES </a:t>
          </a:r>
          <a:endParaRPr lang="en-US" sz="1800" cap="all" spc="200" baseline="0" dirty="0">
            <a:solidFill>
              <a:schemeClr val="accent2">
                <a:lumMod val="50000"/>
              </a:schemeClr>
            </a:solidFill>
            <a:latin typeface="+mj-lt"/>
          </a:endParaRPr>
        </a:p>
      </dgm:t>
    </dgm:pt>
    <dgm:pt modelId="{94D48300-B1AA-4D62-98B2-A82D7869D9E1}" type="parTrans" cxnId="{67EF80B4-B57B-4A0A-B20A-E49A0DC9FE14}">
      <dgm:prSet/>
      <dgm:spPr/>
      <dgm:t>
        <a:bodyPr/>
        <a:lstStyle/>
        <a:p>
          <a:endParaRPr lang="en-US"/>
        </a:p>
      </dgm:t>
    </dgm:pt>
    <dgm:pt modelId="{AA04686D-983C-465A-B5B1-35FA40576FD0}" type="sibTrans" cxnId="{67EF80B4-B57B-4A0A-B20A-E49A0DC9FE14}">
      <dgm:prSet/>
      <dgm:spPr/>
      <dgm:t>
        <a:bodyPr/>
        <a:lstStyle/>
        <a:p>
          <a:endParaRPr lang="en-US"/>
        </a:p>
      </dgm:t>
    </dgm:pt>
    <dgm:pt modelId="{E075B08E-42B3-4C92-9A26-136EB114E48D}">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Use of cranes and other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85161936-98DA-46FE-BB9A-9DC10B7E9EA5}" type="parTrans" cxnId="{1F075E82-E355-4EAB-8F9A-807AE0F4E6BC}">
      <dgm:prSet/>
      <dgm:spPr/>
      <dgm:t>
        <a:bodyPr/>
        <a:lstStyle/>
        <a:p>
          <a:endParaRPr lang="en-US"/>
        </a:p>
      </dgm:t>
    </dgm:pt>
    <dgm:pt modelId="{B8D657C5-3194-4A0A-83DC-9B8C700F2BB6}" type="sibTrans" cxnId="{1F075E82-E355-4EAB-8F9A-807AE0F4E6BC}">
      <dgm:prSet/>
      <dgm:spPr/>
      <dgm:t>
        <a:bodyPr/>
        <a:lstStyle/>
        <a:p>
          <a:endParaRPr lang="en-US"/>
        </a:p>
      </dgm:t>
    </dgm:pt>
    <dgm:pt modelId="{08A18ED5-326E-4B99-AE9B-2AA6107E656B}">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Equipped </a:t>
          </a:r>
          <a:endParaRPr lang="en-US" sz="1600" dirty="0">
            <a:solidFill>
              <a:schemeClr val="bg1"/>
            </a:solidFill>
            <a:latin typeface="Times New Roman" panose="02020603050405020304" pitchFamily="18" charset="0"/>
            <a:cs typeface="Times New Roman" panose="02020603050405020304" pitchFamily="18" charset="0"/>
          </a:endParaRPr>
        </a:p>
      </dgm:t>
    </dgm:pt>
    <dgm:pt modelId="{F3CD4FF6-8442-4A5F-8574-76B3D75F243A}" type="parTrans" cxnId="{B4F59136-A2D3-4666-93F2-852F92DE8380}">
      <dgm:prSet/>
      <dgm:spPr/>
      <dgm:t>
        <a:bodyPr/>
        <a:lstStyle/>
        <a:p>
          <a:endParaRPr lang="en-US"/>
        </a:p>
      </dgm:t>
    </dgm:pt>
    <dgm:pt modelId="{CD3A4FC0-AEAE-4660-8E5B-73948508FED8}" type="sibTrans" cxnId="{B4F59136-A2D3-4666-93F2-852F92DE8380}">
      <dgm:prSet/>
      <dgm:spPr/>
      <dgm:t>
        <a:bodyPr/>
        <a:lstStyle/>
        <a:p>
          <a:endParaRPr lang="en-US"/>
        </a:p>
      </dgm:t>
    </dgm:pt>
    <dgm:pt modelId="{15529555-DA02-4B22-9CDD-977937B35A19}">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using CAD technology,</a:t>
          </a:r>
        </a:p>
      </dgm:t>
    </dgm:pt>
    <dgm:pt modelId="{59473B59-E41F-4259-BBC0-D659251E6F1E}" type="parTrans" cxnId="{9000602D-C8D4-46A4-A40D-053FD5B3B61E}">
      <dgm:prSet/>
      <dgm:spPr/>
      <dgm:t>
        <a:bodyPr/>
        <a:lstStyle/>
        <a:p>
          <a:endParaRPr lang="en-US"/>
        </a:p>
      </dgm:t>
    </dgm:pt>
    <dgm:pt modelId="{00C9D5D2-2BC5-4C92-BEF1-9A7007DE3942}" type="sibTrans" cxnId="{9000602D-C8D4-46A4-A40D-053FD5B3B61E}">
      <dgm:prSet/>
      <dgm:spPr/>
      <dgm:t>
        <a:bodyPr/>
        <a:lstStyle/>
        <a:p>
          <a:endParaRPr lang="en-US"/>
        </a:p>
      </dgm:t>
    </dgm:pt>
    <dgm:pt modelId="{AA1A116E-97C6-4AFA-B10E-9733915568E6}">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buildings. </a:t>
          </a:r>
        </a:p>
      </dgm:t>
    </dgm:pt>
    <dgm:pt modelId="{35385CDA-4538-4FB0-9970-99ACFC96522A}" type="parTrans" cxnId="{A4F517DD-B153-47BB-BFC1-66B590D6C2BE}">
      <dgm:prSet/>
      <dgm:spPr/>
      <dgm:t>
        <a:bodyPr/>
        <a:lstStyle/>
        <a:p>
          <a:endParaRPr lang="en-US"/>
        </a:p>
      </dgm:t>
    </dgm:pt>
    <dgm:pt modelId="{5270E5FA-D4EE-4B65-9227-D3170F153151}" type="sibTrans" cxnId="{A4F517DD-B153-47BB-BFC1-66B590D6C2BE}">
      <dgm:prSet/>
      <dgm:spPr/>
      <dgm:t>
        <a:bodyPr/>
        <a:lstStyle/>
        <a:p>
          <a:endParaRPr lang="en-US"/>
        </a:p>
      </dgm:t>
    </dgm:pt>
    <dgm:pt modelId="{62CEAFDC-3F8D-4C00-85CA-ECB65BD00E14}">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communication system that included intercoms, public address systems, and emergency </a:t>
          </a:r>
        </a:p>
      </dgm:t>
    </dgm:pt>
    <dgm:pt modelId="{04DE2917-0185-42BA-8C11-1254B8F69AE7}" type="parTrans" cxnId="{FBF58C3E-F0AB-40A4-8804-0D77124A3DE8}">
      <dgm:prSet/>
      <dgm:spPr/>
      <dgm:t>
        <a:bodyPr/>
        <a:lstStyle/>
        <a:p>
          <a:endParaRPr lang="en-US"/>
        </a:p>
      </dgm:t>
    </dgm:pt>
    <dgm:pt modelId="{39E404DB-01D7-4BBE-AF77-20A24CDCBF4D}" type="sibTrans" cxnId="{FBF58C3E-F0AB-40A4-8804-0D77124A3DE8}">
      <dgm:prSet/>
      <dgm:spPr/>
      <dgm:t>
        <a:bodyPr/>
        <a:lstStyle/>
        <a:p>
          <a:endParaRPr lang="en-US"/>
        </a:p>
      </dgm:t>
    </dgm:pt>
    <dgm:pt modelId="{B12C82EF-623B-4807-B6A2-A3283DF8E97D}">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call buttons.</a:t>
          </a:r>
        </a:p>
      </dgm:t>
    </dgm:pt>
    <dgm:pt modelId="{84577DAE-ED8A-4A39-9F07-FC192A422793}" type="parTrans" cxnId="{22589228-055E-4226-BE58-532AC254FDF3}">
      <dgm:prSet/>
      <dgm:spPr/>
      <dgm:t>
        <a:bodyPr/>
        <a:lstStyle/>
        <a:p>
          <a:endParaRPr lang="en-US"/>
        </a:p>
      </dgm:t>
    </dgm:pt>
    <dgm:pt modelId="{6299E3C1-B92B-445E-8314-66F01C4D3756}" type="sibTrans" cxnId="{22589228-055E-4226-BE58-532AC254FDF3}">
      <dgm:prSet/>
      <dgm:spPr/>
      <dgm:t>
        <a:bodyPr/>
        <a:lstStyle/>
        <a:p>
          <a:endParaRPr lang="en-US"/>
        </a:p>
      </dgm:t>
    </dgm:pt>
    <dgm:pt modelId="{26C521C0-46BE-4905-A79E-6CF462A060A9}">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heavy equipment to move materials and equipment.</a:t>
          </a:r>
        </a:p>
      </dgm:t>
    </dgm:pt>
    <dgm:pt modelId="{979DC1FB-451F-4B66-8007-E336D76C8191}" type="parTrans" cxnId="{10185428-29A1-42FE-A52D-2CF1976166F6}">
      <dgm:prSet/>
      <dgm:spPr/>
      <dgm:t>
        <a:bodyPr/>
        <a:lstStyle/>
        <a:p>
          <a:endParaRPr lang="en-US"/>
        </a:p>
      </dgm:t>
    </dgm:pt>
    <dgm:pt modelId="{421E9CF0-CF3D-44EF-A6A2-687C08FF0E82}" type="sibTrans" cxnId="{10185428-29A1-42FE-A52D-2CF1976166F6}">
      <dgm:prSet/>
      <dgm:spPr/>
      <dgm:t>
        <a:bodyPr/>
        <a:lstStyle/>
        <a:p>
          <a:endParaRPr lang="en-US"/>
        </a:p>
      </dgm:t>
    </dgm:pt>
    <dgm:pt modelId="{1A80997F-3EE4-443F-B43A-4F02B3007307}">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with automation technology, which allowed for more precise movements and improved </a:t>
          </a:r>
        </a:p>
      </dgm:t>
    </dgm:pt>
    <dgm:pt modelId="{E36C2EF5-9EE5-4F87-A5E7-7DF613BEE078}" type="parTrans" cxnId="{41F95ADA-98F8-4AD1-855E-F1242B378BA1}">
      <dgm:prSet/>
      <dgm:spPr/>
      <dgm:t>
        <a:bodyPr/>
        <a:lstStyle/>
        <a:p>
          <a:endParaRPr lang="en-US"/>
        </a:p>
      </dgm:t>
    </dgm:pt>
    <dgm:pt modelId="{BA90E13B-4FEE-4279-BF28-7230AFDC5C2F}" type="sibTrans" cxnId="{41F95ADA-98F8-4AD1-855E-F1242B378BA1}">
      <dgm:prSet/>
      <dgm:spPr/>
      <dgm:t>
        <a:bodyPr/>
        <a:lstStyle/>
        <a:p>
          <a:endParaRPr lang="en-US"/>
        </a:p>
      </dgm:t>
    </dgm:pt>
    <dgm:pt modelId="{A26F8A7D-1599-44F1-9B33-59D79CDD7D2C}">
      <dgm:prSet custT="1"/>
      <dgm:spPr/>
      <dgm:t>
        <a:bodyPr/>
        <a:lstStyle/>
        <a:p>
          <a:pPr>
            <a:lnSpc>
              <a:spcPct val="125000"/>
            </a:lnSpc>
            <a:spcAft>
              <a:spcPts val="0"/>
            </a:spcAft>
          </a:pPr>
          <a:r>
            <a:rPr lang="en-US" sz="1600" b="0" i="0" dirty="0">
              <a:solidFill>
                <a:schemeClr val="bg1"/>
              </a:solidFill>
              <a:latin typeface="Times New Roman" panose="02020603050405020304" pitchFamily="18" charset="0"/>
              <a:cs typeface="Times New Roman" panose="02020603050405020304" pitchFamily="18" charset="0"/>
            </a:rPr>
            <a:t>safety. </a:t>
          </a:r>
        </a:p>
      </dgm:t>
    </dgm:pt>
    <dgm:pt modelId="{F896F839-DADD-4F19-A02C-FE082C6DFB42}" type="parTrans" cxnId="{393EC15D-299F-4195-A4CA-386CFA0558C3}">
      <dgm:prSet/>
      <dgm:spPr/>
      <dgm:t>
        <a:bodyPr/>
        <a:lstStyle/>
        <a:p>
          <a:endParaRPr lang="en-US"/>
        </a:p>
      </dgm:t>
    </dgm:pt>
    <dgm:pt modelId="{1E47CF0D-01A1-4454-BF1E-827B63CAEF3B}" type="sibTrans" cxnId="{393EC15D-299F-4195-A4CA-386CFA0558C3}">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9B430585-A33C-48BC-927A-F5975DA99FE9}" type="pres">
      <dgm:prSet presAssocID="{9B090D9D-470E-46E2-AABB-0368A52481AA}" presName="space" presStyleCnt="0"/>
      <dgm:spPr/>
    </dgm:pt>
    <dgm:pt modelId="{F553A929-6D6B-4648-9E0A-4676637D5878}" type="pres">
      <dgm:prSet presAssocID="{73D63227-5D82-4DD2-9C4F-69B7F1A16E88}" presName="composite" presStyleCnt="0"/>
      <dgm:spPr/>
    </dgm:pt>
    <dgm:pt modelId="{867247C7-675B-475B-B197-D1F36C803805}" type="pres">
      <dgm:prSet presAssocID="{73D63227-5D82-4DD2-9C4F-69B7F1A16E88}" presName="L" presStyleLbl="solidFgAcc1" presStyleIdx="3" presStyleCnt="5">
        <dgm:presLayoutVars>
          <dgm:chMax val="0"/>
          <dgm:chPref val="0"/>
        </dgm:presLayoutVars>
      </dgm:prSet>
      <dgm:spPr/>
    </dgm:pt>
    <dgm:pt modelId="{7446AE26-64EA-49D6-8E58-02C11EFB9FB9}" type="pres">
      <dgm:prSet presAssocID="{73D63227-5D82-4DD2-9C4F-69B7F1A16E88}" presName="parTx" presStyleLbl="alignNode1" presStyleIdx="3" presStyleCnt="5">
        <dgm:presLayoutVars>
          <dgm:chMax val="0"/>
          <dgm:chPref val="0"/>
          <dgm:bulletEnabled val="1"/>
        </dgm:presLayoutVars>
      </dgm:prSet>
      <dgm:spPr/>
    </dgm:pt>
    <dgm:pt modelId="{BBC1FACD-D752-4E1B-BCF3-249E980F80C6}" type="pres">
      <dgm:prSet presAssocID="{73D63227-5D82-4DD2-9C4F-69B7F1A16E88}" presName="desTx" presStyleLbl="revTx" presStyleIdx="3" presStyleCnt="5">
        <dgm:presLayoutVars>
          <dgm:chMax val="0"/>
          <dgm:chPref val="0"/>
          <dgm:bulletEnabled val="1"/>
        </dgm:presLayoutVars>
      </dgm:prSet>
      <dgm:spPr/>
    </dgm:pt>
    <dgm:pt modelId="{2300D505-2807-452D-8B87-CC893A0AD4C6}" type="pres">
      <dgm:prSet presAssocID="{73D63227-5D82-4DD2-9C4F-69B7F1A16E88}" presName="EmptyPlaceHolder" presStyleCnt="0"/>
      <dgm:spPr/>
    </dgm:pt>
    <dgm:pt modelId="{E43A384A-738C-48DC-ABBA-E9CEF1C3134F}" type="pres">
      <dgm:prSet presAssocID="{89C96077-6AD4-449B-B0FD-AF7AD49219AF}" presName="space" presStyleCnt="0"/>
      <dgm:spPr/>
    </dgm:pt>
    <dgm:pt modelId="{201F7223-C0B2-4D0A-B201-9959F2D8F3F8}" type="pres">
      <dgm:prSet presAssocID="{B676DCFF-749E-4AAA-8345-257AB6F9BF96}" presName="composite" presStyleCnt="0"/>
      <dgm:spPr/>
    </dgm:pt>
    <dgm:pt modelId="{BC6B70BB-0DB1-43FE-AD96-2BCE8F8B8259}" type="pres">
      <dgm:prSet presAssocID="{B676DCFF-749E-4AAA-8345-257AB6F9BF96}" presName="L" presStyleLbl="solidFgAcc1" presStyleIdx="4" presStyleCnt="5">
        <dgm:presLayoutVars>
          <dgm:chMax val="0"/>
          <dgm:chPref val="0"/>
        </dgm:presLayoutVars>
      </dgm:prSet>
      <dgm:spPr/>
    </dgm:pt>
    <dgm:pt modelId="{AE404003-22FB-4F68-AF6B-EF354B112AF2}" type="pres">
      <dgm:prSet presAssocID="{B676DCFF-749E-4AAA-8345-257AB6F9BF96}" presName="parTx" presStyleLbl="alignNode1" presStyleIdx="4" presStyleCnt="5">
        <dgm:presLayoutVars>
          <dgm:chMax val="0"/>
          <dgm:chPref val="0"/>
          <dgm:bulletEnabled val="1"/>
        </dgm:presLayoutVars>
      </dgm:prSet>
      <dgm:spPr/>
    </dgm:pt>
    <dgm:pt modelId="{2A14C8C8-7A8E-4776-AD4D-7003CC7FEBF2}" type="pres">
      <dgm:prSet presAssocID="{B676DCFF-749E-4AAA-8345-257AB6F9BF96}" presName="desTx" presStyleLbl="revTx" presStyleIdx="4" presStyleCnt="5">
        <dgm:presLayoutVars>
          <dgm:chMax val="0"/>
          <dgm:chPref val="0"/>
          <dgm:bulletEnabled val="1"/>
        </dgm:presLayoutVars>
      </dgm:prSet>
      <dgm:spPr/>
    </dgm:pt>
    <dgm:pt modelId="{8CDAC814-83A8-4CDE-9B01-E851DE18D265}" type="pres">
      <dgm:prSet presAssocID="{B676DCFF-749E-4AAA-8345-257AB6F9BF96}" presName="EmptyPlaceHolder" presStyleCnt="0"/>
      <dgm:spPr/>
    </dgm:pt>
  </dgm:ptLst>
  <dgm:cxnLst>
    <dgm:cxn modelId="{D5F40210-23C7-4E7A-BA0A-3B5D1C838068}" type="presOf" srcId="{A26F8A7D-1599-44F1-9B33-59D79CDD7D2C}" destId="{2A14C8C8-7A8E-4776-AD4D-7003CC7FEBF2}" srcOrd="0" destOrd="2" presId="urn:microsoft.com/office/officeart/2016/7/layout/AccentHomeChevronProcess"/>
    <dgm:cxn modelId="{420D1413-AC53-40FE-9463-E5C7EC6D9275}" type="presOf" srcId="{1A80997F-3EE4-443F-B43A-4F02B3007307}" destId="{2A14C8C8-7A8E-4776-AD4D-7003CC7FEBF2}" srcOrd="0" destOrd="1"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10185428-29A1-42FE-A52D-2CF1976166F6}" srcId="{73D63227-5D82-4DD2-9C4F-69B7F1A16E88}" destId="{26C521C0-46BE-4905-A79E-6CF462A060A9}" srcOrd="1" destOrd="0" parTransId="{979DC1FB-451F-4B66-8007-E336D76C8191}" sibTransId="{421E9CF0-CF3D-44EF-A6A2-687C08FF0E82}"/>
    <dgm:cxn modelId="{22589228-055E-4226-BE58-532AC254FDF3}" srcId="{D71FC021-6A65-44D1-95B9-0E6C89079866}" destId="{B12C82EF-623B-4807-B6A2-A3283DF8E97D}" srcOrd="2" destOrd="0" parTransId="{84577DAE-ED8A-4A39-9F07-FC192A422793}" sibTransId="{6299E3C1-B92B-445E-8314-66F01C4D3756}"/>
    <dgm:cxn modelId="{751DB228-12C3-4523-96F1-DBBF742D6A29}" type="presOf" srcId="{AA1A116E-97C6-4AFA-B10E-9733915568E6}" destId="{5E07F9E4-149C-4A89-848F-4ABDD305F0C5}" srcOrd="0" destOrd="1" presId="urn:microsoft.com/office/officeart/2016/7/layout/AccentHomeChevronProcess"/>
    <dgm:cxn modelId="{9000602D-C8D4-46A4-A40D-053FD5B3B61E}" srcId="{AACEAFD5-63CF-4AFC-B46F-BE086C5D447C}" destId="{15529555-DA02-4B22-9CDD-977937B35A19}" srcOrd="1" destOrd="0" parTransId="{59473B59-E41F-4259-BBC0-D659251E6F1E}" sibTransId="{00C9D5D2-2BC5-4C92-BEF1-9A7007DE3942}"/>
    <dgm:cxn modelId="{B4F59136-A2D3-4666-93F2-852F92DE8380}" srcId="{B676DCFF-749E-4AAA-8345-257AB6F9BF96}" destId="{08A18ED5-326E-4B99-AE9B-2AA6107E656B}" srcOrd="0" destOrd="0" parTransId="{F3CD4FF6-8442-4A5F-8574-76B3D75F243A}" sibTransId="{CD3A4FC0-AEAE-4660-8E5B-73948508FED8}"/>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7169C93B-2335-45A5-AD00-2C429DDD8A31}" type="presOf" srcId="{26C521C0-46BE-4905-A79E-6CF462A060A9}" destId="{BBC1FACD-D752-4E1B-BCF3-249E980F80C6}" srcOrd="0" destOrd="1" presId="urn:microsoft.com/office/officeart/2016/7/layout/AccentHomeChevronProcess"/>
    <dgm:cxn modelId="{FBF58C3E-F0AB-40A4-8804-0D77124A3DE8}" srcId="{D71FC021-6A65-44D1-95B9-0E6C89079866}" destId="{62CEAFDC-3F8D-4C00-85CA-ECB65BD00E14}" srcOrd="1" destOrd="0" parTransId="{04DE2917-0185-42BA-8C11-1254B8F69AE7}" sibTransId="{39E404DB-01D7-4BBE-AF77-20A24CDCBF4D}"/>
    <dgm:cxn modelId="{393EC15D-299F-4195-A4CA-386CFA0558C3}" srcId="{B676DCFF-749E-4AAA-8345-257AB6F9BF96}" destId="{A26F8A7D-1599-44F1-9B33-59D79CDD7D2C}" srcOrd="2" destOrd="0" parTransId="{F896F839-DADD-4F19-A02C-FE082C6DFB42}" sibTransId="{1E47CF0D-01A1-4454-BF1E-827B63CAEF3B}"/>
    <dgm:cxn modelId="{04297044-D0AB-41FF-8748-2DA93A524834}" srcId="{55C0B14E-AEA6-48D3-A387-ED4A3A3BF840}" destId="{73D63227-5D82-4DD2-9C4F-69B7F1A16E88}" srcOrd="3" destOrd="0" parTransId="{72B572C7-8E4B-48B4-869B-54E9E6D5CE19}" sibTransId="{89C96077-6AD4-449B-B0FD-AF7AD49219AF}"/>
    <dgm:cxn modelId="{55492768-9A5E-4F74-AC7C-959C5C24EFD3}" srcId="{55C0B14E-AEA6-48D3-A387-ED4A3A3BF840}" destId="{D07AD3FD-84FF-467E-9693-752776549C61}" srcOrd="1" destOrd="0" parTransId="{7B691773-F524-4FAD-A272-BDF0B0C4370A}" sibTransId="{A8C9B7A9-BC2A-4753-B7F0-F2E361D95520}"/>
    <dgm:cxn modelId="{7BDE7F6C-8D89-47AB-85AA-1BE8E1804FCB}" type="presOf" srcId="{15529555-DA02-4B22-9CDD-977937B35A19}" destId="{810D7AA7-A541-4507-BE7F-36CCF210089F}" srcOrd="0" destOrd="1"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1F075E82-E355-4EAB-8F9A-807AE0F4E6BC}" srcId="{73D63227-5D82-4DD2-9C4F-69B7F1A16E88}" destId="{E075B08E-42B3-4C92-9A26-136EB114E48D}" srcOrd="0" destOrd="0" parTransId="{85161936-98DA-46FE-BB9A-9DC10B7E9EA5}" sibTransId="{B8D657C5-3194-4A0A-83DC-9B8C700F2BB6}"/>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2C249AF-3557-47E7-BF97-125A47A34AF7}" type="presOf" srcId="{73D63227-5D82-4DD2-9C4F-69B7F1A16E88}" destId="{7446AE26-64EA-49D6-8E58-02C11EFB9FB9}" srcOrd="0" destOrd="0" presId="urn:microsoft.com/office/officeart/2016/7/layout/AccentHomeChevronProcess"/>
    <dgm:cxn modelId="{67EF80B4-B57B-4A0A-B20A-E49A0DC9FE14}" srcId="{55C0B14E-AEA6-48D3-A387-ED4A3A3BF840}" destId="{B676DCFF-749E-4AAA-8345-257AB6F9BF96}" srcOrd="4" destOrd="0" parTransId="{94D48300-B1AA-4D62-98B2-A82D7869D9E1}" sibTransId="{AA04686D-983C-465A-B5B1-35FA40576FD0}"/>
    <dgm:cxn modelId="{2F6485B4-0735-4D01-8060-5A89B7562619}" type="presOf" srcId="{5D70EFF5-8B31-4A1F-AE44-51E4CF0013EB}" destId="{5E07F9E4-149C-4A89-848F-4ABDD305F0C5}" srcOrd="0" destOrd="0" presId="urn:microsoft.com/office/officeart/2016/7/layout/AccentHomeChevronProcess"/>
    <dgm:cxn modelId="{13C0D8B8-C450-4BB0-930C-5F9DEC806E41}" type="presOf" srcId="{E075B08E-42B3-4C92-9A26-136EB114E48D}" destId="{BBC1FACD-D752-4E1B-BCF3-249E980F80C6}"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9712D6-8DF1-4364-B1B1-9F1DB74BFE4C}" type="presOf" srcId="{B676DCFF-749E-4AAA-8345-257AB6F9BF96}" destId="{AE404003-22FB-4F68-AF6B-EF354B112AF2}" srcOrd="0" destOrd="0" presId="urn:microsoft.com/office/officeart/2016/7/layout/AccentHomeChevronProcess"/>
    <dgm:cxn modelId="{41F95ADA-98F8-4AD1-855E-F1242B378BA1}" srcId="{B676DCFF-749E-4AAA-8345-257AB6F9BF96}" destId="{1A80997F-3EE4-443F-B43A-4F02B3007307}" srcOrd="1" destOrd="0" parTransId="{E36C2EF5-9EE5-4F87-A5E7-7DF613BEE078}" sibTransId="{BA90E13B-4FEE-4279-BF28-7230AFDC5C2F}"/>
    <dgm:cxn modelId="{A4F517DD-B153-47BB-BFC1-66B590D6C2BE}" srcId="{D07AD3FD-84FF-467E-9693-752776549C61}" destId="{AA1A116E-97C6-4AFA-B10E-9733915568E6}" srcOrd="1" destOrd="0" parTransId="{35385CDA-4538-4FB0-9970-99ACFC96522A}" sibTransId="{5270E5FA-D4EE-4B65-9227-D3170F153151}"/>
    <dgm:cxn modelId="{E3115EEA-DE9C-4F06-B8B3-BEB263D5F2B1}" srcId="{D71FC021-6A65-44D1-95B9-0E6C89079866}" destId="{4A6BB192-9983-4F48-BBC5-6E384EED7EC5}" srcOrd="0" destOrd="0" parTransId="{230A6E4A-6CED-4DC0-AEFE-6859FE07B658}" sibTransId="{0B568EC2-5D2A-4B00-8047-B7832F245B44}"/>
    <dgm:cxn modelId="{0A86D6EB-C150-4C32-841B-2C9177AADB47}" type="presOf" srcId="{08A18ED5-326E-4B99-AE9B-2AA6107E656B}" destId="{2A14C8C8-7A8E-4776-AD4D-7003CC7FEBF2}" srcOrd="0" destOrd="0" presId="urn:microsoft.com/office/officeart/2016/7/layout/AccentHomeChevronProcess"/>
    <dgm:cxn modelId="{C5BED8FA-E99B-4919-A106-4BA98F09AF0C}" type="presOf" srcId="{62CEAFDC-3F8D-4C00-85CA-ECB65BD00E14}" destId="{FD7B29F2-0D66-4B4B-BC8A-82DA23575305}" srcOrd="0" destOrd="1" presId="urn:microsoft.com/office/officeart/2016/7/layout/AccentHomeChevronProcess"/>
    <dgm:cxn modelId="{FBAC93FB-B627-486C-8BC6-4DBB3853D9AA}" type="presOf" srcId="{B12C82EF-623B-4807-B6A2-A3283DF8E97D}" destId="{FD7B29F2-0D66-4B4B-BC8A-82DA23575305}" srcOrd="0" destOrd="2"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0D892E06-0223-4DDD-A69B-AE3BAE72C556}" type="presParOf" srcId="{594BF422-752C-42F3-A230-3D0E6AE9A886}" destId="{9B430585-A33C-48BC-927A-F5975DA99FE9}" srcOrd="5" destOrd="0" presId="urn:microsoft.com/office/officeart/2016/7/layout/AccentHomeChevronProcess"/>
    <dgm:cxn modelId="{CF9001DE-2BB7-4F73-B0E5-6DDC3A1EBCEB}" type="presParOf" srcId="{594BF422-752C-42F3-A230-3D0E6AE9A886}" destId="{F553A929-6D6B-4648-9E0A-4676637D5878}" srcOrd="6" destOrd="0" presId="urn:microsoft.com/office/officeart/2016/7/layout/AccentHomeChevronProcess"/>
    <dgm:cxn modelId="{D54F232A-45C6-4A3D-9314-502D94D3F105}" type="presParOf" srcId="{F553A929-6D6B-4648-9E0A-4676637D5878}" destId="{867247C7-675B-475B-B197-D1F36C803805}" srcOrd="0" destOrd="0" presId="urn:microsoft.com/office/officeart/2016/7/layout/AccentHomeChevronProcess"/>
    <dgm:cxn modelId="{AA7494C1-EE72-408F-B911-709CA5FB45E7}" type="presParOf" srcId="{F553A929-6D6B-4648-9E0A-4676637D5878}" destId="{7446AE26-64EA-49D6-8E58-02C11EFB9FB9}" srcOrd="1" destOrd="0" presId="urn:microsoft.com/office/officeart/2016/7/layout/AccentHomeChevronProcess"/>
    <dgm:cxn modelId="{6370E04A-5F78-4978-9A03-B823D47E1F89}" type="presParOf" srcId="{F553A929-6D6B-4648-9E0A-4676637D5878}" destId="{BBC1FACD-D752-4E1B-BCF3-249E980F80C6}" srcOrd="2" destOrd="0" presId="urn:microsoft.com/office/officeart/2016/7/layout/AccentHomeChevronProcess"/>
    <dgm:cxn modelId="{03F5644B-5B64-4816-8444-9BC57F710A54}" type="presParOf" srcId="{F553A929-6D6B-4648-9E0A-4676637D5878}" destId="{2300D505-2807-452D-8B87-CC893A0AD4C6}" srcOrd="3" destOrd="0" presId="urn:microsoft.com/office/officeart/2016/7/layout/AccentHomeChevronProcess"/>
    <dgm:cxn modelId="{D28AE5EA-A5CA-4998-A9B7-0A0738534CF9}" type="presParOf" srcId="{594BF422-752C-42F3-A230-3D0E6AE9A886}" destId="{E43A384A-738C-48DC-ABBA-E9CEF1C3134F}" srcOrd="7" destOrd="0" presId="urn:microsoft.com/office/officeart/2016/7/layout/AccentHomeChevronProcess"/>
    <dgm:cxn modelId="{ABB2197D-999F-450F-B91F-BBE9732E0B43}" type="presParOf" srcId="{594BF422-752C-42F3-A230-3D0E6AE9A886}" destId="{201F7223-C0B2-4D0A-B201-9959F2D8F3F8}" srcOrd="8" destOrd="0" presId="urn:microsoft.com/office/officeart/2016/7/layout/AccentHomeChevronProcess"/>
    <dgm:cxn modelId="{6BB2264A-E777-489C-8B6E-294FA0267940}" type="presParOf" srcId="{201F7223-C0B2-4D0A-B201-9959F2D8F3F8}" destId="{BC6B70BB-0DB1-43FE-AD96-2BCE8F8B8259}" srcOrd="0" destOrd="0" presId="urn:microsoft.com/office/officeart/2016/7/layout/AccentHomeChevronProcess"/>
    <dgm:cxn modelId="{DFFF249F-00A0-4F02-8505-8DD20A31667B}" type="presParOf" srcId="{201F7223-C0B2-4D0A-B201-9959F2D8F3F8}" destId="{AE404003-22FB-4F68-AF6B-EF354B112AF2}" srcOrd="1" destOrd="0" presId="urn:microsoft.com/office/officeart/2016/7/layout/AccentHomeChevronProcess"/>
    <dgm:cxn modelId="{43503672-37FA-4CE6-9274-99A5D1C03CA1}" type="presParOf" srcId="{201F7223-C0B2-4D0A-B201-9959F2D8F3F8}" destId="{2A14C8C8-7A8E-4776-AD4D-7003CC7FEBF2}" srcOrd="2" destOrd="0" presId="urn:microsoft.com/office/officeart/2016/7/layout/AccentHomeChevronProcess"/>
    <dgm:cxn modelId="{15B9729B-3357-4653-91B1-3194B8B5D8E3}" type="presParOf" srcId="{201F7223-C0B2-4D0A-B201-9959F2D8F3F8}" destId="{8CDAC814-83A8-4CDE-9B01-E851DE18D265}"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56552"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022362"/>
          <a:ext cx="2189894" cy="697468"/>
        </a:xfrm>
        <a:prstGeom prst="homePlate">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CAD</a:t>
          </a:r>
          <a:endParaRPr lang="en-US" sz="1800" kern="1200" cap="all" spc="200" baseline="0" dirty="0">
            <a:solidFill>
              <a:schemeClr val="accent2">
                <a:lumMod val="50000"/>
              </a:schemeClr>
            </a:solidFill>
            <a:latin typeface="+mj-lt"/>
          </a:endParaRPr>
        </a:p>
      </dsp:txBody>
      <dsp:txXfrm>
        <a:off x="2053" y="3022362"/>
        <a:ext cx="2102711" cy="697468"/>
      </dsp:txXfrm>
    </dsp:sp>
    <dsp:sp modelId="{810D7AA7-A541-4507-BE7F-36CCF210089F}">
      <dsp:nvSpPr>
        <dsp:cNvPr id="0" name=""/>
        <dsp:cNvSpPr/>
      </dsp:nvSpPr>
      <dsp:spPr>
        <a:xfrm>
          <a:off x="177245"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The design of the World Trade Center towers was done </a:t>
          </a:r>
          <a:endParaRPr lang="en-US" sz="1600" kern="1200" dirty="0">
            <a:solidFill>
              <a:schemeClr val="bg1"/>
            </a:solidFill>
            <a:latin typeface="Times New Roman" panose="02020603050405020304" pitchFamily="18" charset="0"/>
            <a:cs typeface="Times New Roman" panose="02020603050405020304" pitchFamily="18" charset="0"/>
          </a:endParaRP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using CAD technology,</a:t>
          </a:r>
        </a:p>
      </dsp:txBody>
      <dsp:txXfrm>
        <a:off x="177245" y="1035072"/>
        <a:ext cx="1778194" cy="1482540"/>
      </dsp:txXfrm>
    </dsp:sp>
    <dsp:sp modelId="{E41E7729-FD3F-426D-804C-45BD60BD762D}">
      <dsp:nvSpPr>
        <dsp:cNvPr id="0" name=""/>
        <dsp:cNvSpPr/>
      </dsp:nvSpPr>
      <dsp:spPr>
        <a:xfrm rot="5400000">
          <a:off x="11238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1502"/>
              <a:satOff val="3660"/>
              <a:lumOff val="28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kern="1200" cap="all" spc="200" baseline="0" dirty="0">
              <a:solidFill>
                <a:schemeClr val="accent2">
                  <a:lumMod val="50000"/>
                </a:schemeClr>
              </a:solidFill>
              <a:latin typeface="+mj-lt"/>
            </a:rPr>
            <a:t>ELEVATOR AUTOMATION</a:t>
          </a:r>
        </a:p>
      </dsp:txBody>
      <dsp:txXfrm>
        <a:off x="2256820" y="3022362"/>
        <a:ext cx="1841160" cy="697468"/>
      </dsp:txXfrm>
    </dsp:sp>
    <dsp:sp modelId="{5E07F9E4-149C-4A89-848F-4ABDD305F0C5}">
      <dsp:nvSpPr>
        <dsp:cNvPr id="0" name=""/>
        <dsp:cNvSpPr/>
      </dsp:nvSpPr>
      <dsp:spPr>
        <a:xfrm>
          <a:off x="22576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This allowed for efficient and speedy movement of people and materials throughout the </a:t>
          </a:r>
          <a:endParaRPr lang="en-US" sz="1600" kern="1200" dirty="0">
            <a:solidFill>
              <a:schemeClr val="bg1"/>
            </a:solidFill>
            <a:latin typeface="Times New Roman" panose="02020603050405020304" pitchFamily="18" charset="0"/>
            <a:cs typeface="Times New Roman" panose="02020603050405020304" pitchFamily="18" charset="0"/>
          </a:endParaRP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buildings. </a:t>
          </a:r>
        </a:p>
      </dsp:txBody>
      <dsp:txXfrm>
        <a:off x="2257644" y="1035072"/>
        <a:ext cx="1778194" cy="1482540"/>
      </dsp:txXfrm>
    </dsp:sp>
    <dsp:sp modelId="{473F2067-7126-4D56-A328-5A8CFD3D8D52}">
      <dsp:nvSpPr>
        <dsp:cNvPr id="0" name=""/>
        <dsp:cNvSpPr/>
      </dsp:nvSpPr>
      <dsp:spPr>
        <a:xfrm rot="5400000">
          <a:off x="32042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3005"/>
              <a:satOff val="7319"/>
              <a:lumOff val="5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COMMUNICATION SYSTEMS</a:t>
          </a:r>
          <a:endParaRPr lang="en-US" sz="1800" kern="1200" cap="all" spc="200" baseline="0" dirty="0">
            <a:solidFill>
              <a:schemeClr val="accent2">
                <a:lumMod val="50000"/>
              </a:schemeClr>
            </a:solidFill>
            <a:latin typeface="+mj-lt"/>
          </a:endParaRPr>
        </a:p>
      </dsp:txBody>
      <dsp:txXfrm>
        <a:off x="4337219" y="3022362"/>
        <a:ext cx="1841160" cy="697468"/>
      </dsp:txXfrm>
    </dsp:sp>
    <dsp:sp modelId="{FD7B29F2-0D66-4B4B-BC8A-82DA23575305}">
      <dsp:nvSpPr>
        <dsp:cNvPr id="0" name=""/>
        <dsp:cNvSpPr/>
      </dsp:nvSpPr>
      <dsp:spPr>
        <a:xfrm>
          <a:off x="43380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Advanced </a:t>
          </a:r>
          <a:endParaRPr lang="en-US" sz="1600" kern="1200" dirty="0">
            <a:solidFill>
              <a:schemeClr val="bg1"/>
            </a:solidFill>
            <a:latin typeface="Times New Roman" panose="02020603050405020304" pitchFamily="18" charset="0"/>
            <a:cs typeface="Times New Roman" panose="02020603050405020304" pitchFamily="18" charset="0"/>
          </a:endParaRP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communication system that included intercoms, public address systems, and emergency </a:t>
          </a: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call buttons.</a:t>
          </a:r>
        </a:p>
      </dsp:txBody>
      <dsp:txXfrm>
        <a:off x="4338044" y="1035072"/>
        <a:ext cx="1778194" cy="1482540"/>
      </dsp:txXfrm>
    </dsp:sp>
    <dsp:sp modelId="{867247C7-675B-475B-B197-D1F36C803805}">
      <dsp:nvSpPr>
        <dsp:cNvPr id="0" name=""/>
        <dsp:cNvSpPr/>
      </dsp:nvSpPr>
      <dsp:spPr>
        <a:xfrm rot="5400000">
          <a:off x="52846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4507"/>
              <a:satOff val="10979"/>
              <a:lumOff val="86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6AE26-64EA-49D6-8E58-02C11EFB9FB9}">
      <dsp:nvSpPr>
        <dsp:cNvPr id="0" name=""/>
        <dsp:cNvSpPr/>
      </dsp:nvSpPr>
      <dsp:spPr>
        <a:xfrm>
          <a:off x="62432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cap="all" spc="200" baseline="0" dirty="0">
              <a:solidFill>
                <a:schemeClr val="accent2">
                  <a:lumMod val="50000"/>
                </a:schemeClr>
              </a:solidFill>
              <a:latin typeface="+mj-lt"/>
            </a:rPr>
            <a:t>MATERIAL HANDLING</a:t>
          </a:r>
          <a:endParaRPr lang="en-US" sz="1800" kern="1200" cap="all" spc="200" baseline="0" dirty="0">
            <a:solidFill>
              <a:schemeClr val="accent2">
                <a:lumMod val="50000"/>
              </a:schemeClr>
            </a:solidFill>
            <a:latin typeface="+mj-lt"/>
          </a:endParaRPr>
        </a:p>
      </dsp:txBody>
      <dsp:txXfrm>
        <a:off x="6417619" y="3022362"/>
        <a:ext cx="1841160" cy="697468"/>
      </dsp:txXfrm>
    </dsp:sp>
    <dsp:sp modelId="{BBC1FACD-D752-4E1B-BCF3-249E980F80C6}">
      <dsp:nvSpPr>
        <dsp:cNvPr id="0" name=""/>
        <dsp:cNvSpPr/>
      </dsp:nvSpPr>
      <dsp:spPr>
        <a:xfrm>
          <a:off x="64184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Use of cranes and other </a:t>
          </a:r>
          <a:endParaRPr lang="en-US" sz="1600" kern="1200" dirty="0">
            <a:solidFill>
              <a:schemeClr val="bg1"/>
            </a:solidFill>
            <a:latin typeface="Times New Roman" panose="02020603050405020304" pitchFamily="18" charset="0"/>
            <a:cs typeface="Times New Roman" panose="02020603050405020304" pitchFamily="18" charset="0"/>
          </a:endParaRP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heavy equipment to move materials and equipment.</a:t>
          </a:r>
        </a:p>
      </dsp:txBody>
      <dsp:txXfrm>
        <a:off x="6418443" y="1035072"/>
        <a:ext cx="1778194" cy="1482540"/>
      </dsp:txXfrm>
    </dsp:sp>
    <dsp:sp modelId="{BC6B70BB-0DB1-43FE-AD96-2BCE8F8B8259}">
      <dsp:nvSpPr>
        <dsp:cNvPr id="0" name=""/>
        <dsp:cNvSpPr/>
      </dsp:nvSpPr>
      <dsp:spPr>
        <a:xfrm rot="5400000">
          <a:off x="73650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04003-22FB-4F68-AF6B-EF354B112AF2}">
      <dsp:nvSpPr>
        <dsp:cNvPr id="0" name=""/>
        <dsp:cNvSpPr/>
      </dsp:nvSpPr>
      <dsp:spPr>
        <a:xfrm>
          <a:off x="8323651"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KANGAROO CRANES </a:t>
          </a:r>
          <a:endParaRPr lang="en-US" sz="1800" kern="1200" cap="all" spc="200" baseline="0" dirty="0">
            <a:solidFill>
              <a:schemeClr val="accent2">
                <a:lumMod val="50000"/>
              </a:schemeClr>
            </a:solidFill>
            <a:latin typeface="+mj-lt"/>
          </a:endParaRPr>
        </a:p>
      </dsp:txBody>
      <dsp:txXfrm>
        <a:off x="8498018" y="3022362"/>
        <a:ext cx="1841160" cy="697468"/>
      </dsp:txXfrm>
    </dsp:sp>
    <dsp:sp modelId="{2A14C8C8-7A8E-4776-AD4D-7003CC7FEBF2}">
      <dsp:nvSpPr>
        <dsp:cNvPr id="0" name=""/>
        <dsp:cNvSpPr/>
      </dsp:nvSpPr>
      <dsp:spPr>
        <a:xfrm>
          <a:off x="84988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Equipped </a:t>
          </a:r>
          <a:endParaRPr lang="en-US" sz="1600" kern="1200" dirty="0">
            <a:solidFill>
              <a:schemeClr val="bg1"/>
            </a:solidFill>
            <a:latin typeface="Times New Roman" panose="02020603050405020304" pitchFamily="18" charset="0"/>
            <a:cs typeface="Times New Roman" panose="02020603050405020304" pitchFamily="18" charset="0"/>
          </a:endParaRP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with automation technology, which allowed for more precise movements and improved </a:t>
          </a:r>
        </a:p>
        <a:p>
          <a:pPr marL="0" lvl="0" indent="0" algn="l" defTabSz="711200">
            <a:lnSpc>
              <a:spcPct val="125000"/>
            </a:lnSpc>
            <a:spcBef>
              <a:spcPct val="0"/>
            </a:spcBef>
            <a:spcAft>
              <a:spcPts val="0"/>
            </a:spcAft>
            <a:buNone/>
          </a:pPr>
          <a:r>
            <a:rPr lang="en-US" sz="1600" b="0" i="0" kern="1200" dirty="0">
              <a:solidFill>
                <a:schemeClr val="bg1"/>
              </a:solidFill>
              <a:latin typeface="Times New Roman" panose="02020603050405020304" pitchFamily="18" charset="0"/>
              <a:cs typeface="Times New Roman" panose="02020603050405020304" pitchFamily="18" charset="0"/>
            </a:rPr>
            <a:t>safety. </a:t>
          </a:r>
        </a:p>
      </dsp:txBody>
      <dsp:txXfrm>
        <a:off x="8498843" y="1035072"/>
        <a:ext cx="1778194" cy="14825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4/18/2023</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4/18/2023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dirty="0"/>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5" name="Slide Number Placeholder 4">
            <a:extLst>
              <a:ext uri="{FF2B5EF4-FFF2-40B4-BE49-F238E27FC236}">
                <a16:creationId xmlns:a16="http://schemas.microsoft.com/office/drawing/2014/main" id="{B466E471-F864-4D68-9682-2E0108374DB7}"/>
              </a:ext>
            </a:extLst>
          </p:cNvPr>
          <p:cNvSpPr>
            <a:spLocks noGrp="1"/>
          </p:cNvSpPr>
          <p:nvPr>
            <p:ph type="sldNum" sz="quarter" idx="12"/>
          </p:nvPr>
        </p:nvSpPr>
        <p:spPr>
          <a:xfrm>
            <a:off x="-1" y="6331226"/>
            <a:ext cx="3497063" cy="526774"/>
          </a:xfrm>
          <a:solidFill>
            <a:schemeClr val="accent1">
              <a:lumMod val="50000"/>
              <a:alpha val="9000"/>
            </a:schemeClr>
          </a:solidFill>
        </p:spPr>
        <p:txBody>
          <a:bodyPr lIns="850392" bIns="137160"/>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D632384D-15A3-4765-AA16-FD8F27E55C21}"/>
              </a:ext>
            </a:extLst>
          </p:cNvPr>
          <p:cNvSpPr>
            <a:spLocks noGrp="1"/>
          </p:cNvSpPr>
          <p:nvPr>
            <p:ph type="ftr" sz="quarter" idx="11"/>
          </p:nvPr>
        </p:nvSpPr>
        <p:spPr>
          <a:xfrm>
            <a:off x="3497062" y="6336472"/>
            <a:ext cx="5197878" cy="529397"/>
          </a:xfrm>
          <a:solidFill>
            <a:schemeClr val="accent1">
              <a:lumMod val="50000"/>
              <a:alpha val="9000"/>
            </a:schemeClr>
          </a:solidFill>
        </p:spPr>
        <p:txBody>
          <a:bodyPr bIns="182880"/>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68554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dirty="0"/>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6.jfif"/><Relationship Id="rId3" Type="http://schemas.openxmlformats.org/officeDocument/2006/relationships/image" Target="../media/image31.jfif"/><Relationship Id="rId7" Type="http://schemas.openxmlformats.org/officeDocument/2006/relationships/image" Target="../media/image35.jfif"/><Relationship Id="rId2" Type="http://schemas.openxmlformats.org/officeDocument/2006/relationships/image" Target="../media/image30.jfif"/><Relationship Id="rId1" Type="http://schemas.openxmlformats.org/officeDocument/2006/relationships/slideLayout" Target="../slideLayouts/slideLayout9.xml"/><Relationship Id="rId6" Type="http://schemas.openxmlformats.org/officeDocument/2006/relationships/image" Target="../media/image34.jfif"/><Relationship Id="rId5" Type="http://schemas.openxmlformats.org/officeDocument/2006/relationships/image" Target="../media/image33.jfif"/><Relationship Id="rId4" Type="http://schemas.openxmlformats.org/officeDocument/2006/relationships/image" Target="../media/image32.jfif"/><Relationship Id="rId9" Type="http://schemas.openxmlformats.org/officeDocument/2006/relationships/image" Target="../media/image37.jf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39.jf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jp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3.jfif"/><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46.jpe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playing trumpet">
            <a:extLst>
              <a:ext uri="{FF2B5EF4-FFF2-40B4-BE49-F238E27FC236}">
                <a16:creationId xmlns:a16="http://schemas.microsoft.com/office/drawing/2014/main" id="{82AD9B64-C3B2-4F92-B013-F9D95DDAC0A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18" name="Title 17">
            <a:extLst>
              <a:ext uri="{FF2B5EF4-FFF2-40B4-BE49-F238E27FC236}">
                <a16:creationId xmlns:a16="http://schemas.microsoft.com/office/drawing/2014/main" id="{40701852-AE6C-4783-8DBD-B0CBAC1662D1}"/>
              </a:ext>
            </a:extLst>
          </p:cNvPr>
          <p:cNvSpPr>
            <a:spLocks noGrp="1"/>
          </p:cNvSpPr>
          <p:nvPr>
            <p:ph type="title"/>
          </p:nvPr>
        </p:nvSpPr>
        <p:spPr>
          <a:xfrm>
            <a:off x="6093406" y="-2356265"/>
            <a:ext cx="5758075" cy="6170861"/>
          </a:xfrm>
        </p:spPr>
        <p:txBody>
          <a:bodyPr/>
          <a:lstStyle/>
          <a:p>
            <a:br>
              <a:rPr lang="en-US" noProof="0" dirty="0"/>
            </a:br>
            <a:br>
              <a:rPr lang="en-US" noProof="0" dirty="0"/>
            </a:br>
            <a:br>
              <a:rPr lang="en-US" noProof="0" dirty="0"/>
            </a:br>
            <a:br>
              <a:rPr lang="en-US" noProof="0" dirty="0"/>
            </a:br>
            <a:br>
              <a:rPr lang="en-US" noProof="0" dirty="0"/>
            </a:br>
            <a:br>
              <a:rPr lang="en-US" noProof="0" dirty="0"/>
            </a:br>
            <a:br>
              <a:rPr lang="en-US" noProof="0" dirty="0"/>
            </a:br>
            <a:r>
              <a:rPr lang="en-US" noProof="0" dirty="0"/>
              <a:t>REPORT FOR</a:t>
            </a:r>
            <a:br>
              <a:rPr lang="en-US" noProof="0" dirty="0"/>
            </a:br>
            <a:r>
              <a:rPr lang="en-US" noProof="0" dirty="0"/>
              <a:t>CE308</a:t>
            </a:r>
            <a:br>
              <a:rPr lang="en-US" noProof="0" dirty="0"/>
            </a:br>
            <a:br>
              <a:rPr lang="en-US" noProof="0" dirty="0"/>
            </a:br>
            <a:r>
              <a:rPr lang="en-US" noProof="0" dirty="0"/>
              <a:t>WORLD TRADE CENTER</a:t>
            </a:r>
            <a:endParaRPr lang="en-US" dirty="0"/>
          </a:p>
        </p:txBody>
      </p:sp>
      <p:sp>
        <p:nvSpPr>
          <p:cNvPr id="22" name="Text Placeholder 21">
            <a:extLst>
              <a:ext uri="{FF2B5EF4-FFF2-40B4-BE49-F238E27FC236}">
                <a16:creationId xmlns:a16="http://schemas.microsoft.com/office/drawing/2014/main" id="{749F6AF1-A89E-415F-93B2-6E9E72D0DD21}"/>
              </a:ext>
            </a:extLst>
          </p:cNvPr>
          <p:cNvSpPr>
            <a:spLocks noGrp="1"/>
          </p:cNvSpPr>
          <p:nvPr>
            <p:ph type="body" sz="quarter" idx="15"/>
          </p:nvPr>
        </p:nvSpPr>
        <p:spPr>
          <a:xfrm>
            <a:off x="6093406" y="3883039"/>
            <a:ext cx="5872375" cy="2799885"/>
          </a:xfrm>
        </p:spPr>
        <p:txBody>
          <a:bodyPr/>
          <a:lstStyle/>
          <a:p>
            <a:r>
              <a:rPr lang="en-US" sz="1600" dirty="0">
                <a:latin typeface="Times New Roman" panose="02020603050405020304" pitchFamily="18" charset="0"/>
                <a:cs typeface="Times New Roman" panose="02020603050405020304" pitchFamily="18" charset="0"/>
              </a:rPr>
              <a:t>LISHI DODUM (200104053)</a:t>
            </a:r>
          </a:p>
          <a:p>
            <a:r>
              <a:rPr lang="en-US" sz="1600" dirty="0">
                <a:latin typeface="Times New Roman" panose="02020603050405020304" pitchFamily="18" charset="0"/>
                <a:cs typeface="Times New Roman" panose="02020603050405020304" pitchFamily="18" charset="0"/>
              </a:rPr>
              <a:t>NILESH KUMAR (200104069) </a:t>
            </a:r>
          </a:p>
          <a:p>
            <a:r>
              <a:rPr lang="en-US" sz="1600" dirty="0">
                <a:latin typeface="Times New Roman" panose="02020603050405020304" pitchFamily="18" charset="0"/>
                <a:cs typeface="Times New Roman" panose="02020603050405020304" pitchFamily="18" charset="0"/>
              </a:rPr>
              <a:t>PRATEEK PARIHAR (200104080) </a:t>
            </a:r>
          </a:p>
          <a:p>
            <a:r>
              <a:rPr lang="en-US" sz="1600" dirty="0">
                <a:latin typeface="Times New Roman" panose="02020603050405020304" pitchFamily="18" charset="0"/>
                <a:cs typeface="Times New Roman" panose="02020603050405020304" pitchFamily="18" charset="0"/>
              </a:rPr>
              <a:t>SUMIT KUMAR (200104109) </a:t>
            </a:r>
          </a:p>
          <a:p>
            <a:r>
              <a:rPr lang="en-US" sz="1600" dirty="0">
                <a:latin typeface="Times New Roman" panose="02020603050405020304" pitchFamily="18" charset="0"/>
                <a:cs typeface="Times New Roman" panose="02020603050405020304" pitchFamily="18" charset="0"/>
              </a:rPr>
              <a:t>TUSHAR BHAKAT (200104113)</a:t>
            </a:r>
          </a:p>
          <a:p>
            <a:r>
              <a:rPr lang="en-US" sz="1600" dirty="0">
                <a:latin typeface="Times New Roman" panose="02020603050405020304" pitchFamily="18" charset="0"/>
                <a:cs typeface="Times New Roman" panose="02020603050405020304" pitchFamily="18" charset="0"/>
              </a:rPr>
              <a:t>VIVEK SATTAWAN (200104118)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SUBMISSION DATE:10/04/2023</a:t>
            </a:r>
          </a:p>
        </p:txBody>
      </p:sp>
      <p:pic>
        <p:nvPicPr>
          <p:cNvPr id="36" name="Graphic 35">
            <a:extLst>
              <a:ext uri="{FF2B5EF4-FFF2-40B4-BE49-F238E27FC236}">
                <a16:creationId xmlns:a16="http://schemas.microsoft.com/office/drawing/2014/main" id="{3CD0F96C-C036-4A88-B85A-765408F6F20F}"/>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271710" y="175076"/>
            <a:ext cx="6253410" cy="6858000"/>
          </a:xfrm>
          <a:prstGeom prst="rect">
            <a:avLst/>
          </a:prstGeom>
        </p:spPr>
      </p:pic>
      <p:pic>
        <p:nvPicPr>
          <p:cNvPr id="10" name="Graphic 9">
            <a:extLst>
              <a:ext uri="{FF2B5EF4-FFF2-40B4-BE49-F238E27FC236}">
                <a16:creationId xmlns:a16="http://schemas.microsoft.com/office/drawing/2014/main" id="{B224A1F6-21F4-4A67-8DDD-53AC739DF5B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0" y="0"/>
            <a:ext cx="5981700" cy="6858000"/>
          </a:xfrm>
          <a:prstGeom prst="rect">
            <a:avLst/>
          </a:prstGeom>
        </p:spPr>
      </p:pic>
    </p:spTree>
    <p:extLst>
      <p:ext uri="{BB962C8B-B14F-4D97-AF65-F5344CB8AC3E}">
        <p14:creationId xmlns:p14="http://schemas.microsoft.com/office/powerpoint/2010/main" val="1713940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a:extLst>
              <a:ext uri="{FF2B5EF4-FFF2-40B4-BE49-F238E27FC236}">
                <a16:creationId xmlns:a16="http://schemas.microsoft.com/office/drawing/2014/main" id="{E594E37C-93FC-43FF-B313-BE92A41B8104}"/>
              </a:ext>
            </a:extLst>
          </p:cNvPr>
          <p:cNvSpPr>
            <a:spLocks noGrp="1"/>
          </p:cNvSpPr>
          <p:nvPr>
            <p:ph type="title"/>
          </p:nvPr>
        </p:nvSpPr>
        <p:spPr>
          <a:xfrm>
            <a:off x="602462" y="420780"/>
            <a:ext cx="10515600" cy="556795"/>
          </a:xfrm>
        </p:spPr>
        <p:txBody>
          <a:bodyPr/>
          <a:lstStyle/>
          <a:p>
            <a:r>
              <a:rPr lang="en-US" dirty="0"/>
              <a:t>WHO MADE THE GIGANTIC WTC POSSIBLE?</a:t>
            </a:r>
            <a:br>
              <a:rPr lang="en-US" dirty="0"/>
            </a:br>
            <a:endParaRPr lang="en-US" dirty="0"/>
          </a:p>
        </p:txBody>
      </p:sp>
      <p:pic>
        <p:nvPicPr>
          <p:cNvPr id="78" name="Picture Placeholder 77">
            <a:extLst>
              <a:ext uri="{FF2B5EF4-FFF2-40B4-BE49-F238E27FC236}">
                <a16:creationId xmlns:a16="http://schemas.microsoft.com/office/drawing/2014/main" id="{E6F791DC-C72A-46A7-A0D0-CC90651E1E6D}"/>
              </a:ext>
            </a:extLst>
          </p:cNvPr>
          <p:cNvPicPr>
            <a:picLocks noGrp="1" noChangeAspect="1"/>
          </p:cNvPicPr>
          <p:nvPr>
            <p:ph type="pic" sz="quarter" idx="57"/>
          </p:nvPr>
        </p:nvPicPr>
        <p:blipFill>
          <a:blip r:embed="rId2"/>
          <a:srcRect/>
          <a:stretch/>
        </p:blipFill>
        <p:spPr>
          <a:xfrm>
            <a:off x="1620451" y="1520596"/>
            <a:ext cx="1412050" cy="1147276"/>
          </a:xfrm>
        </p:spPr>
      </p:pic>
      <p:sp>
        <p:nvSpPr>
          <p:cNvPr id="65" name="Text Placeholder 64">
            <a:extLst>
              <a:ext uri="{FF2B5EF4-FFF2-40B4-BE49-F238E27FC236}">
                <a16:creationId xmlns:a16="http://schemas.microsoft.com/office/drawing/2014/main" id="{342F6EE7-5864-43AA-820A-E1D15732438F}"/>
              </a:ext>
            </a:extLst>
          </p:cNvPr>
          <p:cNvSpPr>
            <a:spLocks noGrp="1"/>
          </p:cNvSpPr>
          <p:nvPr>
            <p:ph type="body" sz="quarter" idx="55"/>
          </p:nvPr>
        </p:nvSpPr>
        <p:spPr>
          <a:xfrm>
            <a:off x="1058779" y="2673057"/>
            <a:ext cx="2302543" cy="476403"/>
          </a:xfrm>
        </p:spPr>
        <p:txBody>
          <a:bodyPr/>
          <a:lstStyle/>
          <a:p>
            <a:r>
              <a:rPr lang="en-US" dirty="0"/>
              <a:t>MINORU YAMASAKI</a:t>
            </a:r>
          </a:p>
        </p:txBody>
      </p:sp>
      <p:sp>
        <p:nvSpPr>
          <p:cNvPr id="66" name="Text Placeholder 65">
            <a:extLst>
              <a:ext uri="{FF2B5EF4-FFF2-40B4-BE49-F238E27FC236}">
                <a16:creationId xmlns:a16="http://schemas.microsoft.com/office/drawing/2014/main" id="{1AAB3598-5057-4E30-ACDC-066A57FAB07D}"/>
              </a:ext>
            </a:extLst>
          </p:cNvPr>
          <p:cNvSpPr>
            <a:spLocks noGrp="1"/>
          </p:cNvSpPr>
          <p:nvPr>
            <p:ph type="body" sz="quarter" idx="56"/>
          </p:nvPr>
        </p:nvSpPr>
        <p:spPr>
          <a:xfrm>
            <a:off x="1291631" y="3148500"/>
            <a:ext cx="2069691" cy="385971"/>
          </a:xfrm>
        </p:spPr>
        <p:txBody>
          <a:bodyPr/>
          <a:lstStyle/>
          <a:p>
            <a:r>
              <a:rPr lang="en-US" dirty="0"/>
              <a:t>Lead Architect</a:t>
            </a:r>
          </a:p>
        </p:txBody>
      </p:sp>
      <p:pic>
        <p:nvPicPr>
          <p:cNvPr id="80" name="Picture Placeholder 79">
            <a:extLst>
              <a:ext uri="{FF2B5EF4-FFF2-40B4-BE49-F238E27FC236}">
                <a16:creationId xmlns:a16="http://schemas.microsoft.com/office/drawing/2014/main" id="{808ABB96-8ABE-448C-B520-3B156254DB77}"/>
              </a:ext>
            </a:extLst>
          </p:cNvPr>
          <p:cNvPicPr>
            <a:picLocks noGrp="1" noChangeAspect="1"/>
          </p:cNvPicPr>
          <p:nvPr>
            <p:ph type="pic" sz="quarter" idx="58"/>
          </p:nvPr>
        </p:nvPicPr>
        <p:blipFill>
          <a:blip r:embed="rId3"/>
          <a:srcRect/>
          <a:stretch/>
        </p:blipFill>
        <p:spPr>
          <a:xfrm>
            <a:off x="4119392" y="1520596"/>
            <a:ext cx="1412050" cy="1147276"/>
          </a:xfrm>
        </p:spPr>
      </p:pic>
      <p:sp>
        <p:nvSpPr>
          <p:cNvPr id="71" name="Text Placeholder 70">
            <a:extLst>
              <a:ext uri="{FF2B5EF4-FFF2-40B4-BE49-F238E27FC236}">
                <a16:creationId xmlns:a16="http://schemas.microsoft.com/office/drawing/2014/main" id="{08F60DFC-6C8F-461E-A4F8-1304EDE38FC6}"/>
              </a:ext>
            </a:extLst>
          </p:cNvPr>
          <p:cNvSpPr>
            <a:spLocks noGrp="1"/>
          </p:cNvSpPr>
          <p:nvPr>
            <p:ph type="body" sz="quarter" idx="61"/>
          </p:nvPr>
        </p:nvSpPr>
        <p:spPr>
          <a:xfrm>
            <a:off x="3791533" y="2674147"/>
            <a:ext cx="2069691" cy="476403"/>
          </a:xfrm>
        </p:spPr>
        <p:txBody>
          <a:bodyPr/>
          <a:lstStyle/>
          <a:p>
            <a:r>
              <a:rPr lang="en-US" dirty="0" err="1"/>
              <a:t>Emiry</a:t>
            </a:r>
            <a:r>
              <a:rPr lang="en-US" dirty="0"/>
              <a:t> </a:t>
            </a:r>
            <a:r>
              <a:rPr lang="en-US" dirty="0" err="1"/>
              <a:t>roth</a:t>
            </a:r>
            <a:endParaRPr lang="en-US" dirty="0"/>
          </a:p>
        </p:txBody>
      </p:sp>
      <p:sp>
        <p:nvSpPr>
          <p:cNvPr id="72" name="Text Placeholder 71">
            <a:extLst>
              <a:ext uri="{FF2B5EF4-FFF2-40B4-BE49-F238E27FC236}">
                <a16:creationId xmlns:a16="http://schemas.microsoft.com/office/drawing/2014/main" id="{93B9EEB6-875C-4BFA-9C27-C25F48BDC4E5}"/>
              </a:ext>
            </a:extLst>
          </p:cNvPr>
          <p:cNvSpPr>
            <a:spLocks noGrp="1"/>
          </p:cNvSpPr>
          <p:nvPr>
            <p:ph type="body" sz="quarter" idx="62"/>
          </p:nvPr>
        </p:nvSpPr>
        <p:spPr>
          <a:xfrm>
            <a:off x="3791533" y="3149590"/>
            <a:ext cx="2069691" cy="573222"/>
          </a:xfrm>
        </p:spPr>
        <p:txBody>
          <a:bodyPr/>
          <a:lstStyle/>
          <a:p>
            <a:r>
              <a:rPr lang="en-US" dirty="0"/>
              <a:t>Associate Architect</a:t>
            </a:r>
          </a:p>
        </p:txBody>
      </p:sp>
      <p:pic>
        <p:nvPicPr>
          <p:cNvPr id="82" name="Picture Placeholder 81">
            <a:extLst>
              <a:ext uri="{FF2B5EF4-FFF2-40B4-BE49-F238E27FC236}">
                <a16:creationId xmlns:a16="http://schemas.microsoft.com/office/drawing/2014/main" id="{7897B3FA-77E6-4FF2-8284-E44AC8DC03E2}"/>
              </a:ext>
            </a:extLst>
          </p:cNvPr>
          <p:cNvPicPr>
            <a:picLocks noGrp="1" noChangeAspect="1"/>
          </p:cNvPicPr>
          <p:nvPr>
            <p:ph type="pic" sz="quarter" idx="59"/>
          </p:nvPr>
        </p:nvPicPr>
        <p:blipFill>
          <a:blip r:embed="rId4"/>
          <a:srcRect/>
          <a:stretch/>
        </p:blipFill>
        <p:spPr>
          <a:xfrm>
            <a:off x="6617077" y="1520596"/>
            <a:ext cx="1412049" cy="1147276"/>
          </a:xfrm>
        </p:spPr>
      </p:pic>
      <p:sp>
        <p:nvSpPr>
          <p:cNvPr id="73" name="Text Placeholder 72">
            <a:extLst>
              <a:ext uri="{FF2B5EF4-FFF2-40B4-BE49-F238E27FC236}">
                <a16:creationId xmlns:a16="http://schemas.microsoft.com/office/drawing/2014/main" id="{6D36F593-4CCD-4282-BBD4-FF93040B01E6}"/>
              </a:ext>
            </a:extLst>
          </p:cNvPr>
          <p:cNvSpPr>
            <a:spLocks noGrp="1"/>
          </p:cNvSpPr>
          <p:nvPr>
            <p:ph type="body" sz="quarter" idx="63"/>
          </p:nvPr>
        </p:nvSpPr>
        <p:spPr>
          <a:xfrm>
            <a:off x="6323796" y="2667872"/>
            <a:ext cx="2069691" cy="476403"/>
          </a:xfrm>
        </p:spPr>
        <p:txBody>
          <a:bodyPr/>
          <a:lstStyle/>
          <a:p>
            <a:r>
              <a:rPr lang="en-US" dirty="0"/>
              <a:t>JOSEPH L LORING​</a:t>
            </a:r>
          </a:p>
        </p:txBody>
      </p:sp>
      <p:sp>
        <p:nvSpPr>
          <p:cNvPr id="74" name="Text Placeholder 73">
            <a:extLst>
              <a:ext uri="{FF2B5EF4-FFF2-40B4-BE49-F238E27FC236}">
                <a16:creationId xmlns:a16="http://schemas.microsoft.com/office/drawing/2014/main" id="{A998C475-4FF2-40BD-A579-3B6F04DFE97C}"/>
              </a:ext>
            </a:extLst>
          </p:cNvPr>
          <p:cNvSpPr>
            <a:spLocks noGrp="1"/>
          </p:cNvSpPr>
          <p:nvPr>
            <p:ph type="body" sz="quarter" idx="64"/>
          </p:nvPr>
        </p:nvSpPr>
        <p:spPr>
          <a:xfrm>
            <a:off x="6323796" y="3143315"/>
            <a:ext cx="2069691" cy="318460"/>
          </a:xfrm>
        </p:spPr>
        <p:txBody>
          <a:bodyPr/>
          <a:lstStyle/>
          <a:p>
            <a:r>
              <a:rPr lang="en-US" dirty="0"/>
              <a:t>Electric Engineer</a:t>
            </a:r>
          </a:p>
        </p:txBody>
      </p:sp>
      <p:pic>
        <p:nvPicPr>
          <p:cNvPr id="84" name="Picture Placeholder 83">
            <a:extLst>
              <a:ext uri="{FF2B5EF4-FFF2-40B4-BE49-F238E27FC236}">
                <a16:creationId xmlns:a16="http://schemas.microsoft.com/office/drawing/2014/main" id="{4DDA8F55-DBA9-43D1-BDB4-A6BC41C51F3F}"/>
              </a:ext>
            </a:extLst>
          </p:cNvPr>
          <p:cNvPicPr>
            <a:picLocks noGrp="1" noChangeAspect="1"/>
          </p:cNvPicPr>
          <p:nvPr>
            <p:ph type="pic" sz="quarter" idx="60"/>
          </p:nvPr>
        </p:nvPicPr>
        <p:blipFill>
          <a:blip r:embed="rId5"/>
          <a:srcRect/>
          <a:stretch/>
        </p:blipFill>
        <p:spPr>
          <a:xfrm>
            <a:off x="9174860" y="1520596"/>
            <a:ext cx="1412049" cy="1147276"/>
          </a:xfrm>
        </p:spPr>
      </p:pic>
      <p:sp>
        <p:nvSpPr>
          <p:cNvPr id="75" name="Text Placeholder 74">
            <a:extLst>
              <a:ext uri="{FF2B5EF4-FFF2-40B4-BE49-F238E27FC236}">
                <a16:creationId xmlns:a16="http://schemas.microsoft.com/office/drawing/2014/main" id="{DD4FB2C6-92D0-4DCE-A0E8-70488117E5E9}"/>
              </a:ext>
            </a:extLst>
          </p:cNvPr>
          <p:cNvSpPr>
            <a:spLocks noGrp="1"/>
          </p:cNvSpPr>
          <p:nvPr>
            <p:ph type="body" sz="quarter" idx="65"/>
          </p:nvPr>
        </p:nvSpPr>
        <p:spPr>
          <a:xfrm>
            <a:off x="8846039" y="2666912"/>
            <a:ext cx="2069691" cy="476403"/>
          </a:xfrm>
        </p:spPr>
        <p:txBody>
          <a:bodyPr/>
          <a:lstStyle/>
          <a:p>
            <a:r>
              <a:rPr lang="en-US" dirty="0"/>
              <a:t>GUY F TOZZOLI​</a:t>
            </a:r>
          </a:p>
        </p:txBody>
      </p:sp>
      <p:sp>
        <p:nvSpPr>
          <p:cNvPr id="76" name="Text Placeholder 75">
            <a:extLst>
              <a:ext uri="{FF2B5EF4-FFF2-40B4-BE49-F238E27FC236}">
                <a16:creationId xmlns:a16="http://schemas.microsoft.com/office/drawing/2014/main" id="{8D2F1DAB-0A1F-4E4B-B6DD-7509F03597EF}"/>
              </a:ext>
            </a:extLst>
          </p:cNvPr>
          <p:cNvSpPr>
            <a:spLocks noGrp="1"/>
          </p:cNvSpPr>
          <p:nvPr>
            <p:ph type="body" sz="quarter" idx="66"/>
          </p:nvPr>
        </p:nvSpPr>
        <p:spPr>
          <a:xfrm>
            <a:off x="8846039" y="3142355"/>
            <a:ext cx="2069691" cy="573222"/>
          </a:xfrm>
        </p:spPr>
        <p:txBody>
          <a:bodyPr/>
          <a:lstStyle/>
          <a:p>
            <a:r>
              <a:rPr lang="en-US" dirty="0"/>
              <a:t>Director of WTC at Port Authority</a:t>
            </a:r>
          </a:p>
        </p:txBody>
      </p:sp>
      <p:pic>
        <p:nvPicPr>
          <p:cNvPr id="86" name="Picture Placeholder 85">
            <a:extLst>
              <a:ext uri="{FF2B5EF4-FFF2-40B4-BE49-F238E27FC236}">
                <a16:creationId xmlns:a16="http://schemas.microsoft.com/office/drawing/2014/main" id="{53BF6CA2-2FEE-45FC-8F31-439CDBB5A943}"/>
              </a:ext>
            </a:extLst>
          </p:cNvPr>
          <p:cNvPicPr>
            <a:picLocks noGrp="1" noChangeAspect="1"/>
          </p:cNvPicPr>
          <p:nvPr>
            <p:ph type="pic" sz="quarter" idx="40"/>
          </p:nvPr>
        </p:nvPicPr>
        <p:blipFill>
          <a:blip r:embed="rId6"/>
          <a:srcRect/>
          <a:stretch/>
        </p:blipFill>
        <p:spPr>
          <a:xfrm>
            <a:off x="1620451" y="3853061"/>
            <a:ext cx="1412050" cy="1147276"/>
          </a:xfrm>
        </p:spPr>
      </p:pic>
      <p:sp>
        <p:nvSpPr>
          <p:cNvPr id="53" name="Text Placeholder 52">
            <a:extLst>
              <a:ext uri="{FF2B5EF4-FFF2-40B4-BE49-F238E27FC236}">
                <a16:creationId xmlns:a16="http://schemas.microsoft.com/office/drawing/2014/main" id="{E1558309-B7AA-4FDD-B88B-6D05CB8E092B}"/>
              </a:ext>
            </a:extLst>
          </p:cNvPr>
          <p:cNvSpPr>
            <a:spLocks noGrp="1"/>
          </p:cNvSpPr>
          <p:nvPr>
            <p:ph type="body" sz="quarter" idx="30"/>
          </p:nvPr>
        </p:nvSpPr>
        <p:spPr>
          <a:xfrm>
            <a:off x="1291631" y="5005522"/>
            <a:ext cx="2069691" cy="476403"/>
          </a:xfrm>
        </p:spPr>
        <p:txBody>
          <a:bodyPr/>
          <a:lstStyle/>
          <a:p>
            <a:r>
              <a:rPr lang="en-US" dirty="0"/>
              <a:t>AUSTIN TOBIN</a:t>
            </a:r>
          </a:p>
        </p:txBody>
      </p:sp>
      <p:sp>
        <p:nvSpPr>
          <p:cNvPr id="54" name="Text Placeholder 53">
            <a:extLst>
              <a:ext uri="{FF2B5EF4-FFF2-40B4-BE49-F238E27FC236}">
                <a16:creationId xmlns:a16="http://schemas.microsoft.com/office/drawing/2014/main" id="{D8A8A927-ECB7-4124-BC5A-E06B39FD4875}"/>
              </a:ext>
            </a:extLst>
          </p:cNvPr>
          <p:cNvSpPr>
            <a:spLocks noGrp="1"/>
          </p:cNvSpPr>
          <p:nvPr>
            <p:ph type="body" sz="quarter" idx="31"/>
          </p:nvPr>
        </p:nvSpPr>
        <p:spPr>
          <a:xfrm>
            <a:off x="1291631" y="5480965"/>
            <a:ext cx="2069691" cy="365125"/>
          </a:xfrm>
        </p:spPr>
        <p:txBody>
          <a:bodyPr/>
          <a:lstStyle/>
          <a:p>
            <a:r>
              <a:rPr lang="en-US" dirty="0"/>
              <a:t>Port Authority Director</a:t>
            </a:r>
          </a:p>
        </p:txBody>
      </p:sp>
      <p:pic>
        <p:nvPicPr>
          <p:cNvPr id="88" name="Picture Placeholder 87">
            <a:extLst>
              <a:ext uri="{FF2B5EF4-FFF2-40B4-BE49-F238E27FC236}">
                <a16:creationId xmlns:a16="http://schemas.microsoft.com/office/drawing/2014/main" id="{32929278-436B-446B-9214-E8DFF8D63D80}"/>
              </a:ext>
            </a:extLst>
          </p:cNvPr>
          <p:cNvPicPr>
            <a:picLocks noGrp="1" noChangeAspect="1"/>
          </p:cNvPicPr>
          <p:nvPr>
            <p:ph type="pic" sz="quarter" idx="41"/>
          </p:nvPr>
        </p:nvPicPr>
        <p:blipFill>
          <a:blip r:embed="rId7"/>
          <a:srcRect/>
          <a:stretch/>
        </p:blipFill>
        <p:spPr>
          <a:xfrm>
            <a:off x="4119392" y="3853061"/>
            <a:ext cx="1412050" cy="1147276"/>
          </a:xfrm>
        </p:spPr>
      </p:pic>
      <p:sp>
        <p:nvSpPr>
          <p:cNvPr id="59" name="Text Placeholder 58">
            <a:extLst>
              <a:ext uri="{FF2B5EF4-FFF2-40B4-BE49-F238E27FC236}">
                <a16:creationId xmlns:a16="http://schemas.microsoft.com/office/drawing/2014/main" id="{939A6BF4-0A24-440D-8488-B2CFF2CF3087}"/>
              </a:ext>
            </a:extLst>
          </p:cNvPr>
          <p:cNvSpPr>
            <a:spLocks noGrp="1"/>
          </p:cNvSpPr>
          <p:nvPr>
            <p:ph type="body" sz="quarter" idx="49"/>
          </p:nvPr>
        </p:nvSpPr>
        <p:spPr>
          <a:xfrm>
            <a:off x="3790571" y="5095457"/>
            <a:ext cx="2069691" cy="476403"/>
          </a:xfrm>
        </p:spPr>
        <p:txBody>
          <a:bodyPr/>
          <a:lstStyle/>
          <a:p>
            <a:r>
              <a:rPr lang="en-US" dirty="0"/>
              <a:t>NELSON ROCKEFELLER</a:t>
            </a:r>
          </a:p>
        </p:txBody>
      </p:sp>
      <p:sp>
        <p:nvSpPr>
          <p:cNvPr id="60" name="Text Placeholder 59">
            <a:extLst>
              <a:ext uri="{FF2B5EF4-FFF2-40B4-BE49-F238E27FC236}">
                <a16:creationId xmlns:a16="http://schemas.microsoft.com/office/drawing/2014/main" id="{13DC7F21-85DF-455E-8D6B-FF4A5457DDBF}"/>
              </a:ext>
            </a:extLst>
          </p:cNvPr>
          <p:cNvSpPr>
            <a:spLocks noGrp="1"/>
          </p:cNvSpPr>
          <p:nvPr>
            <p:ph type="body" sz="quarter" idx="50"/>
          </p:nvPr>
        </p:nvSpPr>
        <p:spPr>
          <a:xfrm>
            <a:off x="3790571" y="5595274"/>
            <a:ext cx="2069691" cy="556795"/>
          </a:xfrm>
        </p:spPr>
        <p:txBody>
          <a:bodyPr/>
          <a:lstStyle/>
          <a:p>
            <a:r>
              <a:rPr lang="en-US" dirty="0"/>
              <a:t>NYC Governor,1961</a:t>
            </a:r>
          </a:p>
        </p:txBody>
      </p:sp>
      <p:pic>
        <p:nvPicPr>
          <p:cNvPr id="90" name="Picture Placeholder 89">
            <a:extLst>
              <a:ext uri="{FF2B5EF4-FFF2-40B4-BE49-F238E27FC236}">
                <a16:creationId xmlns:a16="http://schemas.microsoft.com/office/drawing/2014/main" id="{ED2EE769-3B46-4959-8226-D5DA1F266CD6}"/>
              </a:ext>
            </a:extLst>
          </p:cNvPr>
          <p:cNvPicPr>
            <a:picLocks noGrp="1" noChangeAspect="1"/>
          </p:cNvPicPr>
          <p:nvPr>
            <p:ph type="pic" sz="quarter" idx="42"/>
          </p:nvPr>
        </p:nvPicPr>
        <p:blipFill>
          <a:blip r:embed="rId8"/>
          <a:srcRect/>
          <a:stretch/>
        </p:blipFill>
        <p:spPr>
          <a:xfrm>
            <a:off x="6617076" y="3853061"/>
            <a:ext cx="1412049" cy="1147276"/>
          </a:xfrm>
        </p:spPr>
      </p:pic>
      <p:sp>
        <p:nvSpPr>
          <p:cNvPr id="61" name="Text Placeholder 60">
            <a:extLst>
              <a:ext uri="{FF2B5EF4-FFF2-40B4-BE49-F238E27FC236}">
                <a16:creationId xmlns:a16="http://schemas.microsoft.com/office/drawing/2014/main" id="{49F8BBB3-F29A-4717-AFFE-198888F5A267}"/>
              </a:ext>
            </a:extLst>
          </p:cNvPr>
          <p:cNvSpPr>
            <a:spLocks noGrp="1"/>
          </p:cNvSpPr>
          <p:nvPr>
            <p:ph type="body" sz="quarter" idx="51"/>
          </p:nvPr>
        </p:nvSpPr>
        <p:spPr>
          <a:xfrm>
            <a:off x="6323796" y="5043190"/>
            <a:ext cx="2069691" cy="476403"/>
          </a:xfrm>
        </p:spPr>
        <p:txBody>
          <a:bodyPr/>
          <a:lstStyle/>
          <a:p>
            <a:r>
              <a:rPr lang="en-US" dirty="0"/>
              <a:t>DAVID ROCKEFELLER</a:t>
            </a:r>
          </a:p>
        </p:txBody>
      </p:sp>
      <p:sp>
        <p:nvSpPr>
          <p:cNvPr id="62" name="Text Placeholder 61">
            <a:extLst>
              <a:ext uri="{FF2B5EF4-FFF2-40B4-BE49-F238E27FC236}">
                <a16:creationId xmlns:a16="http://schemas.microsoft.com/office/drawing/2014/main" id="{7D66B6DB-A18A-4F22-A255-7576381C1DC3}"/>
              </a:ext>
            </a:extLst>
          </p:cNvPr>
          <p:cNvSpPr>
            <a:spLocks noGrp="1"/>
          </p:cNvSpPr>
          <p:nvPr>
            <p:ph type="body" sz="quarter" idx="52"/>
          </p:nvPr>
        </p:nvSpPr>
        <p:spPr>
          <a:xfrm>
            <a:off x="6323796" y="5562447"/>
            <a:ext cx="2069691" cy="556795"/>
          </a:xfrm>
        </p:spPr>
        <p:txBody>
          <a:bodyPr/>
          <a:lstStyle/>
          <a:p>
            <a:r>
              <a:rPr lang="en-US" dirty="0"/>
              <a:t>Port Authority was Suggested by him</a:t>
            </a:r>
          </a:p>
        </p:txBody>
      </p:sp>
      <p:pic>
        <p:nvPicPr>
          <p:cNvPr id="92" name="Picture Placeholder 91">
            <a:extLst>
              <a:ext uri="{FF2B5EF4-FFF2-40B4-BE49-F238E27FC236}">
                <a16:creationId xmlns:a16="http://schemas.microsoft.com/office/drawing/2014/main" id="{487E3762-B61C-402A-9B76-D77FB22EB8C7}"/>
              </a:ext>
            </a:extLst>
          </p:cNvPr>
          <p:cNvPicPr>
            <a:picLocks noGrp="1" noChangeAspect="1"/>
          </p:cNvPicPr>
          <p:nvPr>
            <p:ph type="pic" sz="quarter" idx="48"/>
          </p:nvPr>
        </p:nvPicPr>
        <p:blipFill>
          <a:blip r:embed="rId9"/>
          <a:srcRect/>
          <a:stretch/>
        </p:blipFill>
        <p:spPr>
          <a:xfrm>
            <a:off x="9174860" y="3853061"/>
            <a:ext cx="1412049" cy="1147276"/>
          </a:xfrm>
        </p:spPr>
      </p:pic>
      <p:sp>
        <p:nvSpPr>
          <p:cNvPr id="63" name="Text Placeholder 62">
            <a:extLst>
              <a:ext uri="{FF2B5EF4-FFF2-40B4-BE49-F238E27FC236}">
                <a16:creationId xmlns:a16="http://schemas.microsoft.com/office/drawing/2014/main" id="{88AE1384-7C70-4615-80B5-D1A1AEF9F486}"/>
              </a:ext>
            </a:extLst>
          </p:cNvPr>
          <p:cNvSpPr>
            <a:spLocks noGrp="1"/>
          </p:cNvSpPr>
          <p:nvPr>
            <p:ph type="body" sz="quarter" idx="53"/>
          </p:nvPr>
        </p:nvSpPr>
        <p:spPr>
          <a:xfrm>
            <a:off x="8846039" y="4999377"/>
            <a:ext cx="2069691" cy="476403"/>
          </a:xfrm>
        </p:spPr>
        <p:txBody>
          <a:bodyPr/>
          <a:lstStyle/>
          <a:p>
            <a:r>
              <a:rPr lang="en-US" dirty="0"/>
              <a:t>MONTI RINO</a:t>
            </a:r>
          </a:p>
        </p:txBody>
      </p:sp>
      <p:sp>
        <p:nvSpPr>
          <p:cNvPr id="64" name="Text Placeholder 63">
            <a:extLst>
              <a:ext uri="{FF2B5EF4-FFF2-40B4-BE49-F238E27FC236}">
                <a16:creationId xmlns:a16="http://schemas.microsoft.com/office/drawing/2014/main" id="{F86978B4-FE1B-4864-A1BA-FD1E18FE45EB}"/>
              </a:ext>
            </a:extLst>
          </p:cNvPr>
          <p:cNvSpPr>
            <a:spLocks noGrp="1"/>
          </p:cNvSpPr>
          <p:nvPr>
            <p:ph type="body" sz="quarter" idx="54"/>
          </p:nvPr>
        </p:nvSpPr>
        <p:spPr>
          <a:xfrm>
            <a:off x="8846039" y="5474820"/>
            <a:ext cx="2069691" cy="365125"/>
          </a:xfrm>
        </p:spPr>
        <p:txBody>
          <a:bodyPr/>
          <a:lstStyle/>
          <a:p>
            <a:r>
              <a:rPr lang="en-US" dirty="0"/>
              <a:t>Chief Engineer</a:t>
            </a:r>
          </a:p>
          <a:p>
            <a:endParaRPr lang="en-US" dirty="0"/>
          </a:p>
        </p:txBody>
      </p:sp>
      <p:sp>
        <p:nvSpPr>
          <p:cNvPr id="4" name="Slide Number Placeholder 3">
            <a:extLst>
              <a:ext uri="{FF2B5EF4-FFF2-40B4-BE49-F238E27FC236}">
                <a16:creationId xmlns:a16="http://schemas.microsoft.com/office/drawing/2014/main" id="{50684746-F07E-4747-9C12-138CEF6402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10</a:t>
            </a:fld>
            <a:endParaRPr lang="en-US" dirty="0"/>
          </a:p>
        </p:txBody>
      </p:sp>
      <p:sp>
        <p:nvSpPr>
          <p:cNvPr id="3" name="Footer Placeholder 2">
            <a:extLst>
              <a:ext uri="{FF2B5EF4-FFF2-40B4-BE49-F238E27FC236}">
                <a16:creationId xmlns:a16="http://schemas.microsoft.com/office/drawing/2014/main" id="{55F09DA5-C783-47D3-AE72-F6C8F7B458B0}"/>
              </a:ext>
            </a:extLst>
          </p:cNvPr>
          <p:cNvSpPr>
            <a:spLocks noGrp="1"/>
          </p:cNvSpPr>
          <p:nvPr>
            <p:ph type="ftr" sz="quarter" idx="11"/>
          </p:nvPr>
        </p:nvSpPr>
        <p:spPr>
          <a:xfrm>
            <a:off x="4038600" y="6356350"/>
            <a:ext cx="4114800" cy="365125"/>
          </a:xfrm>
        </p:spPr>
        <p:txBody>
          <a:bodyPr/>
          <a:lstStyle/>
          <a:p>
            <a:r>
              <a:rPr lang="en-US" dirty="0"/>
              <a:t>IIT GUWAHATI</a:t>
            </a:r>
          </a:p>
        </p:txBody>
      </p:sp>
      <p:sp>
        <p:nvSpPr>
          <p:cNvPr id="2" name="Date Placeholder 1">
            <a:extLst>
              <a:ext uri="{FF2B5EF4-FFF2-40B4-BE49-F238E27FC236}">
                <a16:creationId xmlns:a16="http://schemas.microsoft.com/office/drawing/2014/main" id="{9637F736-5D42-4B33-BCA6-2C2C02E4F6D2}"/>
              </a:ext>
            </a:extLst>
          </p:cNvPr>
          <p:cNvSpPr>
            <a:spLocks noGrp="1"/>
          </p:cNvSpPr>
          <p:nvPr>
            <p:ph type="dt" sz="half" idx="10"/>
          </p:nvPr>
        </p:nvSpPr>
        <p:spPr>
          <a:xfrm>
            <a:off x="8952390" y="6356350"/>
            <a:ext cx="2743200" cy="365125"/>
          </a:xfrm>
        </p:spPr>
        <p:txBody>
          <a:bodyPr/>
          <a:lstStyle/>
          <a:p>
            <a:r>
              <a:rPr lang="en-US" dirty="0"/>
              <a:t>2023</a:t>
            </a:r>
          </a:p>
        </p:txBody>
      </p:sp>
    </p:spTree>
    <p:extLst>
      <p:ext uri="{BB962C8B-B14F-4D97-AF65-F5344CB8AC3E}">
        <p14:creationId xmlns:p14="http://schemas.microsoft.com/office/powerpoint/2010/main" val="3601854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a:extLst>
              <a:ext uri="{FF2B5EF4-FFF2-40B4-BE49-F238E27FC236}">
                <a16:creationId xmlns:a16="http://schemas.microsoft.com/office/drawing/2014/main" id="{C04FF0B6-BBBC-42F6-A65B-1BF7AB76E868}"/>
              </a:ext>
            </a:extLst>
          </p:cNvPr>
          <p:cNvSpPr>
            <a:spLocks noGrp="1"/>
          </p:cNvSpPr>
          <p:nvPr>
            <p:ph type="title"/>
          </p:nvPr>
        </p:nvSpPr>
        <p:spPr>
          <a:xfrm>
            <a:off x="847531" y="521208"/>
            <a:ext cx="10302551" cy="535197"/>
          </a:xfrm>
        </p:spPr>
        <p:txBody>
          <a:bodyPr/>
          <a:lstStyle/>
          <a:p>
            <a:r>
              <a:rPr lang="en-US" noProof="0" dirty="0"/>
              <a:t>PROJECT DISPUTES</a:t>
            </a:r>
            <a:br>
              <a:rPr lang="en-US" dirty="0"/>
            </a:br>
            <a:endParaRPr lang="en-US" dirty="0"/>
          </a:p>
        </p:txBody>
      </p:sp>
      <p:sp>
        <p:nvSpPr>
          <p:cNvPr id="78" name="Text Placeholder 77">
            <a:extLst>
              <a:ext uri="{FF2B5EF4-FFF2-40B4-BE49-F238E27FC236}">
                <a16:creationId xmlns:a16="http://schemas.microsoft.com/office/drawing/2014/main" id="{CFCF63D9-E2D6-403F-94C3-E0434C3FFA45}"/>
              </a:ext>
            </a:extLst>
          </p:cNvPr>
          <p:cNvSpPr>
            <a:spLocks noGrp="1"/>
          </p:cNvSpPr>
          <p:nvPr>
            <p:ph type="body" sz="quarter" idx="25"/>
          </p:nvPr>
        </p:nvSpPr>
        <p:spPr>
          <a:xfrm>
            <a:off x="951983" y="1584731"/>
            <a:ext cx="1435618" cy="1239520"/>
          </a:xfrm>
        </p:spPr>
        <p:txBody>
          <a:bodyPr/>
          <a:lstStyle/>
          <a:p>
            <a:r>
              <a:rPr lang="en-US" dirty="0"/>
              <a:t>1</a:t>
            </a:r>
          </a:p>
        </p:txBody>
      </p:sp>
      <p:sp>
        <p:nvSpPr>
          <p:cNvPr id="15" name="Text Placeholder 14">
            <a:extLst>
              <a:ext uri="{FF2B5EF4-FFF2-40B4-BE49-F238E27FC236}">
                <a16:creationId xmlns:a16="http://schemas.microsoft.com/office/drawing/2014/main" id="{629891ED-ABD1-4AF8-A87F-4E666B63F9CD}"/>
              </a:ext>
            </a:extLst>
          </p:cNvPr>
          <p:cNvSpPr>
            <a:spLocks noGrp="1"/>
          </p:cNvSpPr>
          <p:nvPr>
            <p:ph type="body" sz="quarter" idx="13"/>
          </p:nvPr>
        </p:nvSpPr>
        <p:spPr>
          <a:xfrm>
            <a:off x="2578239" y="1530267"/>
            <a:ext cx="3365361" cy="365126"/>
          </a:xfrm>
        </p:spPr>
        <p:txBody>
          <a:bodyPr>
            <a:normAutofit lnSpcReduction="10000"/>
          </a:bodyPr>
          <a:lstStyle/>
          <a:p>
            <a:r>
              <a:rPr lang="en-US" dirty="0"/>
              <a:t>Cost Overruns:</a:t>
            </a:r>
          </a:p>
        </p:txBody>
      </p:sp>
      <p:sp>
        <p:nvSpPr>
          <p:cNvPr id="16" name="Text Placeholder 15">
            <a:extLst>
              <a:ext uri="{FF2B5EF4-FFF2-40B4-BE49-F238E27FC236}">
                <a16:creationId xmlns:a16="http://schemas.microsoft.com/office/drawing/2014/main" id="{9D819B13-7A74-4D66-BBD4-FC7C292B8544}"/>
              </a:ext>
            </a:extLst>
          </p:cNvPr>
          <p:cNvSpPr>
            <a:spLocks noGrp="1"/>
          </p:cNvSpPr>
          <p:nvPr>
            <p:ph type="body" sz="quarter" idx="16"/>
          </p:nvPr>
        </p:nvSpPr>
        <p:spPr>
          <a:xfrm>
            <a:off x="2578031" y="1798653"/>
            <a:ext cx="3365018" cy="1025598"/>
          </a:xfrm>
        </p:spPr>
        <p:txBody>
          <a:bodyPr/>
          <a:lstStyle/>
          <a:p>
            <a:r>
              <a:rPr lang="en-US" dirty="0">
                <a:latin typeface="Times New Roman" panose="02020603050405020304" pitchFamily="18" charset="0"/>
                <a:cs typeface="Times New Roman" panose="02020603050405020304" pitchFamily="18" charset="0"/>
              </a:rPr>
              <a:t>The initial budget for the WTC was $350 million, but the final cost exceeded $1 billion.</a:t>
            </a:r>
          </a:p>
        </p:txBody>
      </p:sp>
      <p:sp>
        <p:nvSpPr>
          <p:cNvPr id="81" name="Text Placeholder 80">
            <a:extLst>
              <a:ext uri="{FF2B5EF4-FFF2-40B4-BE49-F238E27FC236}">
                <a16:creationId xmlns:a16="http://schemas.microsoft.com/office/drawing/2014/main" id="{11D25DA7-A8FF-4963-ADF1-4D6DFE4BE1B6}"/>
              </a:ext>
            </a:extLst>
          </p:cNvPr>
          <p:cNvSpPr>
            <a:spLocks noGrp="1"/>
          </p:cNvSpPr>
          <p:nvPr>
            <p:ph type="body" sz="quarter" idx="28"/>
          </p:nvPr>
        </p:nvSpPr>
        <p:spPr>
          <a:xfrm>
            <a:off x="6298439" y="1584731"/>
            <a:ext cx="1435618" cy="1239520"/>
          </a:xfrm>
        </p:spPr>
        <p:txBody>
          <a:bodyPr/>
          <a:lstStyle/>
          <a:p>
            <a:r>
              <a:rPr lang="en-US" dirty="0"/>
              <a:t>4</a:t>
            </a:r>
          </a:p>
        </p:txBody>
      </p:sp>
      <p:sp>
        <p:nvSpPr>
          <p:cNvPr id="51" name="Text Placeholder 50">
            <a:extLst>
              <a:ext uri="{FF2B5EF4-FFF2-40B4-BE49-F238E27FC236}">
                <a16:creationId xmlns:a16="http://schemas.microsoft.com/office/drawing/2014/main" id="{845A49F5-92D0-49F1-BA2B-AE16F684D7C0}"/>
              </a:ext>
            </a:extLst>
          </p:cNvPr>
          <p:cNvSpPr>
            <a:spLocks noGrp="1"/>
          </p:cNvSpPr>
          <p:nvPr>
            <p:ph type="body" sz="quarter" idx="21"/>
          </p:nvPr>
        </p:nvSpPr>
        <p:spPr>
          <a:xfrm>
            <a:off x="7922399" y="1530267"/>
            <a:ext cx="3365361" cy="365126"/>
          </a:xfrm>
        </p:spPr>
        <p:txBody>
          <a:bodyPr>
            <a:normAutofit fontScale="85000" lnSpcReduction="10000"/>
          </a:bodyPr>
          <a:lstStyle/>
          <a:p>
            <a:r>
              <a:rPr lang="en-US" dirty="0"/>
              <a:t>Environmental Concerns:</a:t>
            </a:r>
          </a:p>
        </p:txBody>
      </p:sp>
      <p:sp>
        <p:nvSpPr>
          <p:cNvPr id="52" name="Text Placeholder 51">
            <a:extLst>
              <a:ext uri="{FF2B5EF4-FFF2-40B4-BE49-F238E27FC236}">
                <a16:creationId xmlns:a16="http://schemas.microsoft.com/office/drawing/2014/main" id="{328C163D-AB24-436E-81B4-026AB928B2CC}"/>
              </a:ext>
            </a:extLst>
          </p:cNvPr>
          <p:cNvSpPr>
            <a:spLocks noGrp="1"/>
          </p:cNvSpPr>
          <p:nvPr>
            <p:ph type="body" sz="quarter" idx="22"/>
          </p:nvPr>
        </p:nvSpPr>
        <p:spPr>
          <a:xfrm>
            <a:off x="7922190" y="1798653"/>
            <a:ext cx="3773399" cy="1025598"/>
          </a:xfrm>
        </p:spPr>
        <p:txBody>
          <a:bodyPr/>
          <a:lstStyle/>
          <a:p>
            <a:r>
              <a:rPr lang="en-US" dirty="0"/>
              <a:t>The excavation of the site released large amounts of pollutants into the air and nearby waterways.</a:t>
            </a:r>
          </a:p>
        </p:txBody>
      </p:sp>
      <p:sp>
        <p:nvSpPr>
          <p:cNvPr id="79" name="Text Placeholder 78">
            <a:extLst>
              <a:ext uri="{FF2B5EF4-FFF2-40B4-BE49-F238E27FC236}">
                <a16:creationId xmlns:a16="http://schemas.microsoft.com/office/drawing/2014/main" id="{0F98A4B2-BF99-408D-8724-045FF697BE65}"/>
              </a:ext>
            </a:extLst>
          </p:cNvPr>
          <p:cNvSpPr>
            <a:spLocks noGrp="1"/>
          </p:cNvSpPr>
          <p:nvPr>
            <p:ph type="body" sz="quarter" idx="26"/>
          </p:nvPr>
        </p:nvSpPr>
        <p:spPr>
          <a:xfrm>
            <a:off x="951982" y="3058235"/>
            <a:ext cx="1435618" cy="1239520"/>
          </a:xfrm>
        </p:spPr>
        <p:txBody>
          <a:bodyPr/>
          <a:lstStyle/>
          <a:p>
            <a:r>
              <a:rPr lang="en-US" dirty="0"/>
              <a:t>2</a:t>
            </a:r>
          </a:p>
        </p:txBody>
      </p:sp>
      <p:sp>
        <p:nvSpPr>
          <p:cNvPr id="47" name="Text Placeholder 46">
            <a:extLst>
              <a:ext uri="{FF2B5EF4-FFF2-40B4-BE49-F238E27FC236}">
                <a16:creationId xmlns:a16="http://schemas.microsoft.com/office/drawing/2014/main" id="{9C5A6699-1851-44A6-9BA8-A7363260905B}"/>
              </a:ext>
            </a:extLst>
          </p:cNvPr>
          <p:cNvSpPr>
            <a:spLocks noGrp="1"/>
          </p:cNvSpPr>
          <p:nvPr>
            <p:ph type="body" sz="quarter" idx="30"/>
          </p:nvPr>
        </p:nvSpPr>
        <p:spPr>
          <a:xfrm>
            <a:off x="2568798" y="3025216"/>
            <a:ext cx="3365361" cy="365126"/>
          </a:xfrm>
        </p:spPr>
        <p:txBody>
          <a:bodyPr>
            <a:normAutofit lnSpcReduction="10000"/>
          </a:bodyPr>
          <a:lstStyle/>
          <a:p>
            <a:r>
              <a:rPr lang="en-US" dirty="0"/>
              <a:t>Design Changes:</a:t>
            </a:r>
          </a:p>
        </p:txBody>
      </p:sp>
      <p:sp>
        <p:nvSpPr>
          <p:cNvPr id="48" name="Text Placeholder 47">
            <a:extLst>
              <a:ext uri="{FF2B5EF4-FFF2-40B4-BE49-F238E27FC236}">
                <a16:creationId xmlns:a16="http://schemas.microsoft.com/office/drawing/2014/main" id="{7BFFDA6C-D53B-44FD-87E5-9C72FAE40985}"/>
              </a:ext>
            </a:extLst>
          </p:cNvPr>
          <p:cNvSpPr>
            <a:spLocks noGrp="1"/>
          </p:cNvSpPr>
          <p:nvPr>
            <p:ph type="body" sz="quarter" idx="31"/>
          </p:nvPr>
        </p:nvSpPr>
        <p:spPr>
          <a:xfrm>
            <a:off x="2568590" y="3293602"/>
            <a:ext cx="3550946" cy="1003171"/>
          </a:xfrm>
        </p:spPr>
        <p:txBody>
          <a:bodyPr/>
          <a:lstStyle/>
          <a:p>
            <a:r>
              <a:rPr lang="en-US" dirty="0">
                <a:latin typeface="Times New Roman" panose="02020603050405020304" pitchFamily="18" charset="0"/>
                <a:cs typeface="Times New Roman" panose="02020603050405020304" pitchFamily="18" charset="0"/>
              </a:rPr>
              <a:t>The original design for the WTC included a lattice-like facade that was later changed to a smooth glass exterior</a:t>
            </a:r>
            <a:r>
              <a:rPr lang="en-US" dirty="0"/>
              <a:t>.</a:t>
            </a:r>
          </a:p>
        </p:txBody>
      </p:sp>
      <p:sp>
        <p:nvSpPr>
          <p:cNvPr id="82" name="Text Placeholder 81">
            <a:extLst>
              <a:ext uri="{FF2B5EF4-FFF2-40B4-BE49-F238E27FC236}">
                <a16:creationId xmlns:a16="http://schemas.microsoft.com/office/drawing/2014/main" id="{33ED7FFD-161A-404B-9C4A-C649608C833B}"/>
              </a:ext>
            </a:extLst>
          </p:cNvPr>
          <p:cNvSpPr>
            <a:spLocks noGrp="1"/>
          </p:cNvSpPr>
          <p:nvPr>
            <p:ph type="body" sz="quarter" idx="29"/>
          </p:nvPr>
        </p:nvSpPr>
        <p:spPr>
          <a:xfrm>
            <a:off x="6298438" y="3058235"/>
            <a:ext cx="1435618" cy="1239520"/>
          </a:xfrm>
        </p:spPr>
        <p:txBody>
          <a:bodyPr/>
          <a:lstStyle/>
          <a:p>
            <a:r>
              <a:rPr lang="en-US" dirty="0"/>
              <a:t>5</a:t>
            </a:r>
          </a:p>
        </p:txBody>
      </p:sp>
      <p:sp>
        <p:nvSpPr>
          <p:cNvPr id="49" name="Text Placeholder 48">
            <a:extLst>
              <a:ext uri="{FF2B5EF4-FFF2-40B4-BE49-F238E27FC236}">
                <a16:creationId xmlns:a16="http://schemas.microsoft.com/office/drawing/2014/main" id="{5DD2DD05-250F-44B5-8E8E-7C1FDC9360D5}"/>
              </a:ext>
            </a:extLst>
          </p:cNvPr>
          <p:cNvSpPr>
            <a:spLocks noGrp="1"/>
          </p:cNvSpPr>
          <p:nvPr>
            <p:ph type="body" sz="quarter" idx="32"/>
          </p:nvPr>
        </p:nvSpPr>
        <p:spPr>
          <a:xfrm>
            <a:off x="7912958" y="3025216"/>
            <a:ext cx="4279042" cy="365126"/>
          </a:xfrm>
        </p:spPr>
        <p:txBody>
          <a:bodyPr>
            <a:noAutofit/>
          </a:bodyPr>
          <a:lstStyle/>
          <a:p>
            <a:r>
              <a:rPr lang="en-US" sz="1600" dirty="0"/>
              <a:t>Controversial Construction of WTC</a:t>
            </a:r>
          </a:p>
        </p:txBody>
      </p:sp>
      <p:sp>
        <p:nvSpPr>
          <p:cNvPr id="50" name="Text Placeholder 49">
            <a:extLst>
              <a:ext uri="{FF2B5EF4-FFF2-40B4-BE49-F238E27FC236}">
                <a16:creationId xmlns:a16="http://schemas.microsoft.com/office/drawing/2014/main" id="{94F58DEC-39A6-43C5-B4FA-24D93AEBF1EE}"/>
              </a:ext>
            </a:extLst>
          </p:cNvPr>
          <p:cNvSpPr>
            <a:spLocks noGrp="1"/>
          </p:cNvSpPr>
          <p:nvPr>
            <p:ph type="body" sz="quarter" idx="33"/>
          </p:nvPr>
        </p:nvSpPr>
        <p:spPr>
          <a:xfrm>
            <a:off x="7912749" y="3293602"/>
            <a:ext cx="4114799" cy="1003171"/>
          </a:xfrm>
        </p:spPr>
        <p:txBody>
          <a:bodyPr/>
          <a:lstStyle/>
          <a:p>
            <a:r>
              <a:rPr lang="en-US" dirty="0"/>
              <a:t>Its site was the location of Radio Row, home to hundreds of commercial and industrial tenants, property owners, small businesses, and approximately 100 residents, many of whom fiercely resisted forced relocation</a:t>
            </a:r>
          </a:p>
        </p:txBody>
      </p:sp>
      <p:sp>
        <p:nvSpPr>
          <p:cNvPr id="80" name="Text Placeholder 79">
            <a:extLst>
              <a:ext uri="{FF2B5EF4-FFF2-40B4-BE49-F238E27FC236}">
                <a16:creationId xmlns:a16="http://schemas.microsoft.com/office/drawing/2014/main" id="{EC96CDFD-2FE3-4F20-BC12-9659E3288A6F}"/>
              </a:ext>
            </a:extLst>
          </p:cNvPr>
          <p:cNvSpPr>
            <a:spLocks noGrp="1"/>
          </p:cNvSpPr>
          <p:nvPr>
            <p:ph type="body" sz="quarter" idx="27"/>
          </p:nvPr>
        </p:nvSpPr>
        <p:spPr>
          <a:xfrm>
            <a:off x="951982" y="4531739"/>
            <a:ext cx="1435618" cy="1239520"/>
          </a:xfrm>
        </p:spPr>
        <p:txBody>
          <a:bodyPr/>
          <a:lstStyle/>
          <a:p>
            <a:r>
              <a:rPr lang="en-US" dirty="0"/>
              <a:t>3</a:t>
            </a:r>
          </a:p>
        </p:txBody>
      </p:sp>
      <p:sp>
        <p:nvSpPr>
          <p:cNvPr id="53" name="Text Placeholder 52">
            <a:extLst>
              <a:ext uri="{FF2B5EF4-FFF2-40B4-BE49-F238E27FC236}">
                <a16:creationId xmlns:a16="http://schemas.microsoft.com/office/drawing/2014/main" id="{A88CE919-8BCA-4A21-836B-591CD2CAB9B5}"/>
              </a:ext>
            </a:extLst>
          </p:cNvPr>
          <p:cNvSpPr>
            <a:spLocks noGrp="1"/>
          </p:cNvSpPr>
          <p:nvPr>
            <p:ph type="body" sz="quarter" idx="34"/>
          </p:nvPr>
        </p:nvSpPr>
        <p:spPr>
          <a:xfrm>
            <a:off x="2563950" y="4605988"/>
            <a:ext cx="3365361" cy="365126"/>
          </a:xfrm>
        </p:spPr>
        <p:txBody>
          <a:bodyPr>
            <a:normAutofit lnSpcReduction="10000"/>
          </a:bodyPr>
          <a:lstStyle/>
          <a:p>
            <a:r>
              <a:rPr lang="en-US" dirty="0"/>
              <a:t>Labor Disputes:</a:t>
            </a:r>
          </a:p>
        </p:txBody>
      </p:sp>
      <p:sp>
        <p:nvSpPr>
          <p:cNvPr id="54" name="Text Placeholder 53">
            <a:extLst>
              <a:ext uri="{FF2B5EF4-FFF2-40B4-BE49-F238E27FC236}">
                <a16:creationId xmlns:a16="http://schemas.microsoft.com/office/drawing/2014/main" id="{689C4963-281E-43A5-B4B6-649CE13DE568}"/>
              </a:ext>
            </a:extLst>
          </p:cNvPr>
          <p:cNvSpPr>
            <a:spLocks noGrp="1"/>
          </p:cNvSpPr>
          <p:nvPr>
            <p:ph type="body" sz="quarter" idx="35"/>
          </p:nvPr>
        </p:nvSpPr>
        <p:spPr>
          <a:xfrm>
            <a:off x="2563950" y="4927278"/>
            <a:ext cx="4250735" cy="929788"/>
          </a:xfrm>
        </p:spPr>
        <p:txBody>
          <a:bodyPr/>
          <a:lstStyle/>
          <a:p>
            <a:r>
              <a:rPr lang="en-US" dirty="0">
                <a:latin typeface="Times New Roman" panose="02020603050405020304" pitchFamily="18" charset="0"/>
                <a:cs typeface="Times New Roman" panose="02020603050405020304" pitchFamily="18" charset="0"/>
              </a:rPr>
              <a:t>The construction of the WTC was plagued by labor disputes, with workers demanding better pay and working conditions.</a:t>
            </a:r>
          </a:p>
        </p:txBody>
      </p:sp>
      <p:sp>
        <p:nvSpPr>
          <p:cNvPr id="4" name="Slide Number Placeholder 3">
            <a:extLst>
              <a:ext uri="{FF2B5EF4-FFF2-40B4-BE49-F238E27FC236}">
                <a16:creationId xmlns:a16="http://schemas.microsoft.com/office/drawing/2014/main" id="{BB31B1B8-7FB6-4FF8-9597-B9C6BFB145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11</a:t>
            </a:fld>
            <a:endParaRPr lang="en-US" dirty="0"/>
          </a:p>
        </p:txBody>
      </p:sp>
      <p:sp>
        <p:nvSpPr>
          <p:cNvPr id="3" name="Footer Placeholder 2">
            <a:extLst>
              <a:ext uri="{FF2B5EF4-FFF2-40B4-BE49-F238E27FC236}">
                <a16:creationId xmlns:a16="http://schemas.microsoft.com/office/drawing/2014/main" id="{C141D1E3-C362-4A6D-B1EA-76F36384E6CD}"/>
              </a:ext>
            </a:extLst>
          </p:cNvPr>
          <p:cNvSpPr>
            <a:spLocks noGrp="1"/>
          </p:cNvSpPr>
          <p:nvPr>
            <p:ph type="ftr" sz="quarter" idx="11"/>
          </p:nvPr>
        </p:nvSpPr>
        <p:spPr>
          <a:xfrm>
            <a:off x="4038600" y="6356350"/>
            <a:ext cx="4114800" cy="365125"/>
          </a:xfrm>
        </p:spPr>
        <p:txBody>
          <a:bodyPr/>
          <a:lstStyle/>
          <a:p>
            <a:r>
              <a:rPr lang="en-US" dirty="0"/>
              <a:t>IIT GUWAHATI</a:t>
            </a:r>
          </a:p>
        </p:txBody>
      </p:sp>
      <p:sp>
        <p:nvSpPr>
          <p:cNvPr id="2" name="Date Placeholder 1">
            <a:extLst>
              <a:ext uri="{FF2B5EF4-FFF2-40B4-BE49-F238E27FC236}">
                <a16:creationId xmlns:a16="http://schemas.microsoft.com/office/drawing/2014/main" id="{961DF32D-AFA3-4570-A204-588DB8421F02}"/>
              </a:ext>
            </a:extLst>
          </p:cNvPr>
          <p:cNvSpPr>
            <a:spLocks noGrp="1"/>
          </p:cNvSpPr>
          <p:nvPr>
            <p:ph type="dt" sz="half" idx="10"/>
          </p:nvPr>
        </p:nvSpPr>
        <p:spPr>
          <a:xfrm>
            <a:off x="8952390" y="6356350"/>
            <a:ext cx="2743200" cy="365125"/>
          </a:xfrm>
        </p:spPr>
        <p:txBody>
          <a:bodyPr/>
          <a:lstStyle/>
          <a:p>
            <a:r>
              <a:rPr lang="en-US" dirty="0"/>
              <a:t>2023</a:t>
            </a:r>
          </a:p>
        </p:txBody>
      </p:sp>
    </p:spTree>
    <p:extLst>
      <p:ext uri="{BB962C8B-B14F-4D97-AF65-F5344CB8AC3E}">
        <p14:creationId xmlns:p14="http://schemas.microsoft.com/office/powerpoint/2010/main" val="422343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C848-D2C1-86E2-B62E-F8BB5ADF2F58}"/>
              </a:ext>
            </a:extLst>
          </p:cNvPr>
          <p:cNvSpPr>
            <a:spLocks noGrp="1"/>
          </p:cNvSpPr>
          <p:nvPr>
            <p:ph type="title"/>
          </p:nvPr>
        </p:nvSpPr>
        <p:spPr/>
        <p:txBody>
          <a:bodyPr/>
          <a:lstStyle/>
          <a:p>
            <a:r>
              <a:rPr lang="en-US" dirty="0"/>
              <a:t>PROJECT DISPUTES</a:t>
            </a:r>
          </a:p>
        </p:txBody>
      </p:sp>
      <p:sp>
        <p:nvSpPr>
          <p:cNvPr id="3" name="Text Placeholder 2">
            <a:extLst>
              <a:ext uri="{FF2B5EF4-FFF2-40B4-BE49-F238E27FC236}">
                <a16:creationId xmlns:a16="http://schemas.microsoft.com/office/drawing/2014/main" id="{4C120D63-9650-D433-44E4-EDB25B42E3E2}"/>
              </a:ext>
            </a:extLst>
          </p:cNvPr>
          <p:cNvSpPr>
            <a:spLocks noGrp="1"/>
          </p:cNvSpPr>
          <p:nvPr>
            <p:ph type="body" sz="quarter" idx="25"/>
          </p:nvPr>
        </p:nvSpPr>
        <p:spPr/>
        <p:txBody>
          <a:bodyPr/>
          <a:lstStyle/>
          <a:p>
            <a:r>
              <a:rPr lang="en-US" dirty="0"/>
              <a:t>6</a:t>
            </a:r>
          </a:p>
        </p:txBody>
      </p:sp>
      <p:sp>
        <p:nvSpPr>
          <p:cNvPr id="4" name="Text Placeholder 3">
            <a:extLst>
              <a:ext uri="{FF2B5EF4-FFF2-40B4-BE49-F238E27FC236}">
                <a16:creationId xmlns:a16="http://schemas.microsoft.com/office/drawing/2014/main" id="{66AE41E7-A872-3B92-79D1-7393932C89BA}"/>
              </a:ext>
            </a:extLst>
          </p:cNvPr>
          <p:cNvSpPr>
            <a:spLocks noGrp="1"/>
          </p:cNvSpPr>
          <p:nvPr>
            <p:ph type="body" sz="quarter" idx="13"/>
          </p:nvPr>
        </p:nvSpPr>
        <p:spPr>
          <a:xfrm>
            <a:off x="2528201" y="1287416"/>
            <a:ext cx="3365361" cy="365126"/>
          </a:xfrm>
        </p:spPr>
        <p:txBody>
          <a:bodyPr>
            <a:normAutofit lnSpcReduction="10000"/>
          </a:bodyPr>
          <a:lstStyle/>
          <a:p>
            <a:r>
              <a:rPr lang="en-US" dirty="0"/>
              <a:t>Aesthetics Criticism:</a:t>
            </a:r>
          </a:p>
        </p:txBody>
      </p:sp>
      <p:sp>
        <p:nvSpPr>
          <p:cNvPr id="5" name="Text Placeholder 4">
            <a:extLst>
              <a:ext uri="{FF2B5EF4-FFF2-40B4-BE49-F238E27FC236}">
                <a16:creationId xmlns:a16="http://schemas.microsoft.com/office/drawing/2014/main" id="{4AC70B78-64D6-6F8F-0F91-E45E564506BE}"/>
              </a:ext>
            </a:extLst>
          </p:cNvPr>
          <p:cNvSpPr>
            <a:spLocks noGrp="1"/>
          </p:cNvSpPr>
          <p:nvPr>
            <p:ph type="body" sz="quarter" idx="16"/>
          </p:nvPr>
        </p:nvSpPr>
        <p:spPr>
          <a:xfrm>
            <a:off x="2527650" y="1513811"/>
            <a:ext cx="3365018" cy="1025598"/>
          </a:xfrm>
        </p:spPr>
        <p:txBody>
          <a:bodyPr/>
          <a:lstStyle/>
          <a:p>
            <a:r>
              <a:rPr lang="en-US" sz="1400" dirty="0"/>
              <a:t>Many disliked the twin towers' narrow office </a:t>
            </a:r>
            <a:r>
              <a:rPr lang="en-US" sz="1400" dirty="0">
                <a:latin typeface="Times New Roman" panose="02020603050405020304" pitchFamily="18" charset="0"/>
                <a:cs typeface="Times New Roman" panose="02020603050405020304" pitchFamily="18" charset="0"/>
              </a:rPr>
              <a:t>windows</a:t>
            </a:r>
            <a:r>
              <a:rPr lang="en-US" sz="1400" dirty="0"/>
              <a:t>, which were only 18 inches (46 cm) wide and framed by pillars that restricted views on each side to narrow slots.</a:t>
            </a:r>
          </a:p>
        </p:txBody>
      </p:sp>
      <p:sp>
        <p:nvSpPr>
          <p:cNvPr id="6" name="Text Placeholder 5">
            <a:extLst>
              <a:ext uri="{FF2B5EF4-FFF2-40B4-BE49-F238E27FC236}">
                <a16:creationId xmlns:a16="http://schemas.microsoft.com/office/drawing/2014/main" id="{81403B49-3DD2-5E02-EB7F-2D2D9E30F76A}"/>
              </a:ext>
            </a:extLst>
          </p:cNvPr>
          <p:cNvSpPr>
            <a:spLocks noGrp="1"/>
          </p:cNvSpPr>
          <p:nvPr>
            <p:ph type="body" sz="quarter" idx="28"/>
          </p:nvPr>
        </p:nvSpPr>
        <p:spPr>
          <a:xfrm>
            <a:off x="6298438" y="1584731"/>
            <a:ext cx="1435618" cy="1239520"/>
          </a:xfrm>
        </p:spPr>
        <p:txBody>
          <a:bodyPr/>
          <a:lstStyle/>
          <a:p>
            <a:endParaRPr lang="en-US" dirty="0"/>
          </a:p>
        </p:txBody>
      </p:sp>
      <p:sp>
        <p:nvSpPr>
          <p:cNvPr id="7" name="Text Placeholder 6">
            <a:extLst>
              <a:ext uri="{FF2B5EF4-FFF2-40B4-BE49-F238E27FC236}">
                <a16:creationId xmlns:a16="http://schemas.microsoft.com/office/drawing/2014/main" id="{A25CAC32-1495-FCBF-751B-49C3769315EE}"/>
              </a:ext>
            </a:extLst>
          </p:cNvPr>
          <p:cNvSpPr>
            <a:spLocks noGrp="1"/>
          </p:cNvSpPr>
          <p:nvPr>
            <p:ph type="body" sz="quarter" idx="21"/>
          </p:nvPr>
        </p:nvSpPr>
        <p:spPr/>
        <p:txBody>
          <a:bodyPr>
            <a:normAutofit lnSpcReduction="10000"/>
          </a:bodyPr>
          <a:lstStyle/>
          <a:p>
            <a:endParaRPr lang="en-US"/>
          </a:p>
        </p:txBody>
      </p:sp>
      <p:sp>
        <p:nvSpPr>
          <p:cNvPr id="8" name="Text Placeholder 7">
            <a:extLst>
              <a:ext uri="{FF2B5EF4-FFF2-40B4-BE49-F238E27FC236}">
                <a16:creationId xmlns:a16="http://schemas.microsoft.com/office/drawing/2014/main" id="{97973D48-7620-1B7A-5382-741F0F86B960}"/>
              </a:ext>
            </a:extLst>
          </p:cNvPr>
          <p:cNvSpPr>
            <a:spLocks noGrp="1"/>
          </p:cNvSpPr>
          <p:nvPr>
            <p:ph type="body" sz="quarter" idx="22"/>
          </p:nvPr>
        </p:nvSpPr>
        <p:spPr/>
        <p:txBody>
          <a:bodyPr/>
          <a:lstStyle/>
          <a:p>
            <a:endParaRPr lang="en-US" dirty="0"/>
          </a:p>
        </p:txBody>
      </p:sp>
      <p:sp>
        <p:nvSpPr>
          <p:cNvPr id="9" name="Text Placeholder 8">
            <a:extLst>
              <a:ext uri="{FF2B5EF4-FFF2-40B4-BE49-F238E27FC236}">
                <a16:creationId xmlns:a16="http://schemas.microsoft.com/office/drawing/2014/main" id="{8CF34C3C-BF9D-E84A-3E2E-828DFFFF3C46}"/>
              </a:ext>
            </a:extLst>
          </p:cNvPr>
          <p:cNvSpPr>
            <a:spLocks noGrp="1"/>
          </p:cNvSpPr>
          <p:nvPr>
            <p:ph type="body" sz="quarter" idx="26"/>
          </p:nvPr>
        </p:nvSpPr>
        <p:spPr/>
        <p:txBody>
          <a:bodyPr/>
          <a:lstStyle/>
          <a:p>
            <a:r>
              <a:rPr lang="en-US" dirty="0"/>
              <a:t>7</a:t>
            </a:r>
          </a:p>
        </p:txBody>
      </p:sp>
      <p:sp>
        <p:nvSpPr>
          <p:cNvPr id="10" name="Text Placeholder 9">
            <a:extLst>
              <a:ext uri="{FF2B5EF4-FFF2-40B4-BE49-F238E27FC236}">
                <a16:creationId xmlns:a16="http://schemas.microsoft.com/office/drawing/2014/main" id="{4C78C1B3-C290-E63A-5063-B25387397FA3}"/>
              </a:ext>
            </a:extLst>
          </p:cNvPr>
          <p:cNvSpPr>
            <a:spLocks noGrp="1"/>
          </p:cNvSpPr>
          <p:nvPr>
            <p:ph type="body" sz="quarter" idx="30"/>
          </p:nvPr>
        </p:nvSpPr>
        <p:spPr/>
        <p:txBody>
          <a:bodyPr>
            <a:normAutofit lnSpcReduction="10000"/>
          </a:bodyPr>
          <a:lstStyle/>
          <a:p>
            <a:r>
              <a:rPr lang="en-US" dirty="0"/>
              <a:t>Suicide Concerns:</a:t>
            </a:r>
          </a:p>
        </p:txBody>
      </p:sp>
      <p:sp>
        <p:nvSpPr>
          <p:cNvPr id="11" name="Text Placeholder 10">
            <a:extLst>
              <a:ext uri="{FF2B5EF4-FFF2-40B4-BE49-F238E27FC236}">
                <a16:creationId xmlns:a16="http://schemas.microsoft.com/office/drawing/2014/main" id="{CDBFCEF8-3A06-815B-44E5-D442EF8359EC}"/>
              </a:ext>
            </a:extLst>
          </p:cNvPr>
          <p:cNvSpPr>
            <a:spLocks noGrp="1"/>
          </p:cNvSpPr>
          <p:nvPr>
            <p:ph type="body" sz="quarter" idx="31"/>
          </p:nvPr>
        </p:nvSpPr>
        <p:spPr/>
        <p:txBody>
          <a:bodyPr/>
          <a:lstStyle/>
          <a:p>
            <a:r>
              <a:rPr lang="en-US" dirty="0">
                <a:latin typeface="Times New Roman" panose="02020603050405020304" pitchFamily="18" charset="0"/>
                <a:cs typeface="Times New Roman" panose="02020603050405020304" pitchFamily="18" charset="0"/>
              </a:rPr>
              <a:t>To counter that issue an anti-suicide fence was placed on the roof itself.</a:t>
            </a:r>
          </a:p>
        </p:txBody>
      </p:sp>
      <p:sp>
        <p:nvSpPr>
          <p:cNvPr id="12" name="Text Placeholder 11">
            <a:extLst>
              <a:ext uri="{FF2B5EF4-FFF2-40B4-BE49-F238E27FC236}">
                <a16:creationId xmlns:a16="http://schemas.microsoft.com/office/drawing/2014/main" id="{1E1DA3D6-75FB-275E-5774-6D7D8E7E5D47}"/>
              </a:ext>
            </a:extLst>
          </p:cNvPr>
          <p:cNvSpPr>
            <a:spLocks noGrp="1"/>
          </p:cNvSpPr>
          <p:nvPr>
            <p:ph type="body" sz="quarter" idx="29"/>
          </p:nvPr>
        </p:nvSpPr>
        <p:spPr/>
        <p:txBody>
          <a:bodyPr/>
          <a:lstStyle/>
          <a:p>
            <a:endParaRPr lang="en-US" dirty="0"/>
          </a:p>
        </p:txBody>
      </p:sp>
      <p:sp>
        <p:nvSpPr>
          <p:cNvPr id="13" name="Text Placeholder 12">
            <a:extLst>
              <a:ext uri="{FF2B5EF4-FFF2-40B4-BE49-F238E27FC236}">
                <a16:creationId xmlns:a16="http://schemas.microsoft.com/office/drawing/2014/main" id="{CC68E91F-136F-F732-079A-3C1223852D6D}"/>
              </a:ext>
            </a:extLst>
          </p:cNvPr>
          <p:cNvSpPr>
            <a:spLocks noGrp="1"/>
          </p:cNvSpPr>
          <p:nvPr>
            <p:ph type="body" sz="quarter" idx="32"/>
          </p:nvPr>
        </p:nvSpPr>
        <p:spPr/>
        <p:txBody>
          <a:bodyPr>
            <a:normAutofit lnSpcReduction="10000"/>
          </a:bodyPr>
          <a:lstStyle/>
          <a:p>
            <a:endParaRPr lang="en-US"/>
          </a:p>
        </p:txBody>
      </p:sp>
      <p:sp>
        <p:nvSpPr>
          <p:cNvPr id="14" name="Text Placeholder 13">
            <a:extLst>
              <a:ext uri="{FF2B5EF4-FFF2-40B4-BE49-F238E27FC236}">
                <a16:creationId xmlns:a16="http://schemas.microsoft.com/office/drawing/2014/main" id="{F75A2C53-4BE4-AE6A-2C6B-6E85375585C3}"/>
              </a:ext>
            </a:extLst>
          </p:cNvPr>
          <p:cNvSpPr>
            <a:spLocks noGrp="1"/>
          </p:cNvSpPr>
          <p:nvPr>
            <p:ph type="body" sz="quarter" idx="33"/>
          </p:nvPr>
        </p:nvSpPr>
        <p:spPr/>
        <p:txBody>
          <a:bodyPr/>
          <a:lstStyle/>
          <a:p>
            <a:endParaRPr lang="en-US"/>
          </a:p>
        </p:txBody>
      </p:sp>
      <p:sp>
        <p:nvSpPr>
          <p:cNvPr id="15" name="Text Placeholder 14">
            <a:extLst>
              <a:ext uri="{FF2B5EF4-FFF2-40B4-BE49-F238E27FC236}">
                <a16:creationId xmlns:a16="http://schemas.microsoft.com/office/drawing/2014/main" id="{710D2912-0617-8C43-22C0-0FC17E33DC42}"/>
              </a:ext>
            </a:extLst>
          </p:cNvPr>
          <p:cNvSpPr>
            <a:spLocks noGrp="1"/>
          </p:cNvSpPr>
          <p:nvPr>
            <p:ph type="body" sz="quarter" idx="27"/>
          </p:nvPr>
        </p:nvSpPr>
        <p:spPr/>
        <p:txBody>
          <a:bodyPr/>
          <a:lstStyle/>
          <a:p>
            <a:r>
              <a:rPr lang="en-US" dirty="0"/>
              <a:t>8</a:t>
            </a:r>
          </a:p>
        </p:txBody>
      </p:sp>
      <p:sp>
        <p:nvSpPr>
          <p:cNvPr id="16" name="Text Placeholder 15">
            <a:extLst>
              <a:ext uri="{FF2B5EF4-FFF2-40B4-BE49-F238E27FC236}">
                <a16:creationId xmlns:a16="http://schemas.microsoft.com/office/drawing/2014/main" id="{5B2DAD2E-3846-10FE-5D58-135CF681F078}"/>
              </a:ext>
            </a:extLst>
          </p:cNvPr>
          <p:cNvSpPr>
            <a:spLocks noGrp="1"/>
          </p:cNvSpPr>
          <p:nvPr>
            <p:ph type="body" sz="quarter" idx="34"/>
          </p:nvPr>
        </p:nvSpPr>
        <p:spPr>
          <a:xfrm>
            <a:off x="2563951" y="4389120"/>
            <a:ext cx="4597245" cy="470636"/>
          </a:xfrm>
        </p:spPr>
        <p:txBody>
          <a:bodyPr>
            <a:normAutofit fontScale="85000" lnSpcReduction="20000"/>
          </a:bodyPr>
          <a:lstStyle/>
          <a:p>
            <a:r>
              <a:rPr lang="en-US" dirty="0"/>
              <a:t>Delay at the beginning of construction:</a:t>
            </a:r>
          </a:p>
        </p:txBody>
      </p:sp>
      <p:sp>
        <p:nvSpPr>
          <p:cNvPr id="17" name="Text Placeholder 16">
            <a:extLst>
              <a:ext uri="{FF2B5EF4-FFF2-40B4-BE49-F238E27FC236}">
                <a16:creationId xmlns:a16="http://schemas.microsoft.com/office/drawing/2014/main" id="{7CCCC4DC-4EBD-5507-E803-5341ED7AE8FB}"/>
              </a:ext>
            </a:extLst>
          </p:cNvPr>
          <p:cNvSpPr>
            <a:spLocks noGrp="1"/>
          </p:cNvSpPr>
          <p:nvPr>
            <p:ph type="body" sz="quarter" idx="35"/>
          </p:nvPr>
        </p:nvSpPr>
        <p:spPr>
          <a:xfrm>
            <a:off x="2527650" y="4817206"/>
            <a:ext cx="3365018" cy="1329278"/>
          </a:xfrm>
        </p:spPr>
        <p:txBody>
          <a:bodyPr/>
          <a:lstStyle/>
          <a:p>
            <a:r>
              <a:rPr lang="en-US" dirty="0">
                <a:latin typeface="Times New Roman" panose="02020603050405020304" pitchFamily="18" charset="0"/>
                <a:cs typeface="Times New Roman" panose="02020603050405020304" pitchFamily="18" charset="0"/>
              </a:rPr>
              <a:t>The idea of establishing a World Trade Center in New York City was first proposed in 1943 But started in 1968.</a:t>
            </a:r>
          </a:p>
        </p:txBody>
      </p:sp>
      <p:sp>
        <p:nvSpPr>
          <p:cNvPr id="18" name="Slide Number Placeholder 17">
            <a:extLst>
              <a:ext uri="{FF2B5EF4-FFF2-40B4-BE49-F238E27FC236}">
                <a16:creationId xmlns:a16="http://schemas.microsoft.com/office/drawing/2014/main" id="{92F8C1F3-4B8F-1025-E364-2D7DA2F2963C}"/>
              </a:ext>
            </a:extLst>
          </p:cNvPr>
          <p:cNvSpPr>
            <a:spLocks noGrp="1"/>
          </p:cNvSpPr>
          <p:nvPr>
            <p:ph type="sldNum" sz="quarter" idx="12"/>
          </p:nvPr>
        </p:nvSpPr>
        <p:spPr/>
        <p:txBody>
          <a:bodyPr/>
          <a:lstStyle/>
          <a:p>
            <a:fld id="{7A9E80BB-C0DF-4F1B-8821-E3FD53412EFF}" type="slidenum">
              <a:rPr lang="en-US" smtClean="0"/>
              <a:pPr/>
              <a:t>12</a:t>
            </a:fld>
            <a:endParaRPr lang="en-US" dirty="0"/>
          </a:p>
        </p:txBody>
      </p:sp>
      <p:sp>
        <p:nvSpPr>
          <p:cNvPr id="19" name="Footer Placeholder 18">
            <a:extLst>
              <a:ext uri="{FF2B5EF4-FFF2-40B4-BE49-F238E27FC236}">
                <a16:creationId xmlns:a16="http://schemas.microsoft.com/office/drawing/2014/main" id="{0D83112C-0C4F-4C26-1675-D0F2FD0CFFB1}"/>
              </a:ext>
            </a:extLst>
          </p:cNvPr>
          <p:cNvSpPr>
            <a:spLocks noGrp="1"/>
          </p:cNvSpPr>
          <p:nvPr>
            <p:ph type="ftr" sz="quarter" idx="11"/>
          </p:nvPr>
        </p:nvSpPr>
        <p:spPr>
          <a:xfrm>
            <a:off x="3058709" y="6415246"/>
            <a:ext cx="4114800" cy="365125"/>
          </a:xfrm>
        </p:spPr>
        <p:txBody>
          <a:bodyPr/>
          <a:lstStyle/>
          <a:p>
            <a:r>
              <a:rPr lang="en-US" dirty="0"/>
              <a:t>IIT GUWAHATI</a:t>
            </a:r>
          </a:p>
        </p:txBody>
      </p:sp>
      <p:sp>
        <p:nvSpPr>
          <p:cNvPr id="20" name="Date Placeholder 19">
            <a:extLst>
              <a:ext uri="{FF2B5EF4-FFF2-40B4-BE49-F238E27FC236}">
                <a16:creationId xmlns:a16="http://schemas.microsoft.com/office/drawing/2014/main" id="{76EC9329-CF35-0610-451E-556A3D856281}"/>
              </a:ext>
            </a:extLst>
          </p:cNvPr>
          <p:cNvSpPr>
            <a:spLocks noGrp="1"/>
          </p:cNvSpPr>
          <p:nvPr>
            <p:ph type="dt" sz="half" idx="10"/>
          </p:nvPr>
        </p:nvSpPr>
        <p:spPr/>
        <p:txBody>
          <a:bodyPr/>
          <a:lstStyle/>
          <a:p>
            <a:r>
              <a:rPr lang="en-US" dirty="0"/>
              <a:t>2023</a:t>
            </a:r>
          </a:p>
        </p:txBody>
      </p:sp>
      <p:pic>
        <p:nvPicPr>
          <p:cNvPr id="23" name="Picture 22">
            <a:extLst>
              <a:ext uri="{FF2B5EF4-FFF2-40B4-BE49-F238E27FC236}">
                <a16:creationId xmlns:a16="http://schemas.microsoft.com/office/drawing/2014/main" id="{64F73C89-1508-96D4-6F90-69D730BACB23}"/>
              </a:ext>
            </a:extLst>
          </p:cNvPr>
          <p:cNvPicPr>
            <a:picLocks noChangeAspect="1"/>
          </p:cNvPicPr>
          <p:nvPr/>
        </p:nvPicPr>
        <p:blipFill>
          <a:blip r:embed="rId2"/>
          <a:stretch>
            <a:fillRect/>
          </a:stretch>
        </p:blipFill>
        <p:spPr>
          <a:xfrm>
            <a:off x="6240398" y="0"/>
            <a:ext cx="5951602" cy="6858000"/>
          </a:xfrm>
          <a:prstGeom prst="rect">
            <a:avLst/>
          </a:prstGeom>
        </p:spPr>
      </p:pic>
    </p:spTree>
    <p:extLst>
      <p:ext uri="{BB962C8B-B14F-4D97-AF65-F5344CB8AC3E}">
        <p14:creationId xmlns:p14="http://schemas.microsoft.com/office/powerpoint/2010/main" val="2246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A6B93859-6CC9-460B-B8B1-418AD8A8FF00}"/>
              </a:ext>
            </a:extLst>
          </p:cNvPr>
          <p:cNvSpPr>
            <a:spLocks noGrp="1"/>
          </p:cNvSpPr>
          <p:nvPr>
            <p:ph type="title"/>
          </p:nvPr>
        </p:nvSpPr>
        <p:spPr>
          <a:xfrm>
            <a:off x="735562" y="514418"/>
            <a:ext cx="10515600" cy="501852"/>
          </a:xfrm>
        </p:spPr>
        <p:txBody>
          <a:bodyPr/>
          <a:lstStyle/>
          <a:p>
            <a:r>
              <a:rPr lang="en-US" noProof="0" dirty="0"/>
              <a:t>IMPLEMENTATION OF ICT AND AUTOMATION</a:t>
            </a:r>
            <a:endParaRPr lang="en-US" dirty="0"/>
          </a:p>
        </p:txBody>
      </p:sp>
      <p:graphicFrame>
        <p:nvGraphicFramePr>
          <p:cNvPr id="20" name="Content Placeholder 6">
            <a:extLst>
              <a:ext uri="{FF2B5EF4-FFF2-40B4-BE49-F238E27FC236}">
                <a16:creationId xmlns:a16="http://schemas.microsoft.com/office/drawing/2014/main" id="{8975F31C-03AB-4E9E-A587-C62299315044}"/>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789620534"/>
              </p:ext>
            </p:extLst>
          </p:nvPr>
        </p:nvGraphicFramePr>
        <p:xfrm>
          <a:off x="838200" y="1495425"/>
          <a:ext cx="10515600" cy="4649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82D2F98-0CDA-431A-810A-FD67B3952042}"/>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13</a:t>
            </a:fld>
            <a:endParaRPr lang="en-US" dirty="0"/>
          </a:p>
        </p:txBody>
      </p:sp>
      <p:sp>
        <p:nvSpPr>
          <p:cNvPr id="3" name="Footer Placeholder 2">
            <a:extLst>
              <a:ext uri="{FF2B5EF4-FFF2-40B4-BE49-F238E27FC236}">
                <a16:creationId xmlns:a16="http://schemas.microsoft.com/office/drawing/2014/main" id="{28BDE209-C6C2-47F7-90FF-57BA5CD558C1}"/>
              </a:ext>
            </a:extLst>
          </p:cNvPr>
          <p:cNvSpPr>
            <a:spLocks noGrp="1"/>
          </p:cNvSpPr>
          <p:nvPr>
            <p:ph type="ftr" sz="quarter" idx="11"/>
          </p:nvPr>
        </p:nvSpPr>
        <p:spPr>
          <a:xfrm>
            <a:off x="4038600" y="6356350"/>
            <a:ext cx="4114800" cy="365125"/>
          </a:xfrm>
        </p:spPr>
        <p:txBody>
          <a:bodyPr/>
          <a:lstStyle/>
          <a:p>
            <a:r>
              <a:rPr lang="en-US" dirty="0"/>
              <a:t>IIT GUWAHATI</a:t>
            </a:r>
          </a:p>
        </p:txBody>
      </p:sp>
      <p:sp>
        <p:nvSpPr>
          <p:cNvPr id="2" name="Date Placeholder 1">
            <a:extLst>
              <a:ext uri="{FF2B5EF4-FFF2-40B4-BE49-F238E27FC236}">
                <a16:creationId xmlns:a16="http://schemas.microsoft.com/office/drawing/2014/main" id="{2BC4CC15-5675-4EC8-AF7F-905D46CC17D3}"/>
              </a:ext>
            </a:extLst>
          </p:cNvPr>
          <p:cNvSpPr>
            <a:spLocks noGrp="1"/>
          </p:cNvSpPr>
          <p:nvPr>
            <p:ph type="dt" sz="half" idx="10"/>
          </p:nvPr>
        </p:nvSpPr>
        <p:spPr>
          <a:xfrm>
            <a:off x="8952390" y="6356350"/>
            <a:ext cx="2743200" cy="365125"/>
          </a:xfrm>
        </p:spPr>
        <p:txBody>
          <a:bodyPr/>
          <a:lstStyle/>
          <a:p>
            <a:r>
              <a:rPr lang="en-US" dirty="0"/>
              <a:t>2023</a:t>
            </a:r>
          </a:p>
        </p:txBody>
      </p:sp>
    </p:spTree>
    <p:extLst>
      <p:ext uri="{BB962C8B-B14F-4D97-AF65-F5344CB8AC3E}">
        <p14:creationId xmlns:p14="http://schemas.microsoft.com/office/powerpoint/2010/main" val="33008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856862" y="894716"/>
            <a:ext cx="10515600" cy="495300"/>
          </a:xfrm>
        </p:spPr>
        <p:txBody>
          <a:bodyPr/>
          <a:lstStyle/>
          <a:p>
            <a:r>
              <a:rPr lang="en-US" dirty="0"/>
              <a:t>CHALLENGES FACED AND THE PROBABLE STRATEGIES</a:t>
            </a:r>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3"/>
          </p:nvPr>
        </p:nvSpPr>
        <p:spPr>
          <a:xfrm>
            <a:off x="1270915" y="2215197"/>
            <a:ext cx="4376935" cy="422365"/>
          </a:xfrm>
        </p:spPr>
        <p:txBody>
          <a:bodyPr/>
          <a:lstStyle/>
          <a:p>
            <a:r>
              <a:rPr lang="en-US" dirty="0"/>
              <a:t>CHALLENGE 1: ​</a:t>
            </a:r>
          </a:p>
        </p:txBody>
      </p:sp>
      <p:sp>
        <p:nvSpPr>
          <p:cNvPr id="11" name="Text Placeholder 10">
            <a:extLst>
              <a:ext uri="{FF2B5EF4-FFF2-40B4-BE49-F238E27FC236}">
                <a16:creationId xmlns:a16="http://schemas.microsoft.com/office/drawing/2014/main" id="{956112D0-BBBB-4761-B916-CEA43C08D470}"/>
              </a:ext>
            </a:extLst>
          </p:cNvPr>
          <p:cNvSpPr>
            <a:spLocks noGrp="1"/>
          </p:cNvSpPr>
          <p:nvPr>
            <p:ph type="body" sz="quarter" idx="16"/>
          </p:nvPr>
        </p:nvSpPr>
        <p:spPr>
          <a:xfrm>
            <a:off x="1270707" y="2637562"/>
            <a:ext cx="4376489" cy="3325723"/>
          </a:xfrm>
        </p:spPr>
        <p:txBody>
          <a:bodyPr/>
          <a:lstStyle/>
          <a:p>
            <a:r>
              <a:rPr lang="en-US" dirty="0">
                <a:latin typeface="Times New Roman" panose="02020603050405020304" pitchFamily="18" charset="0"/>
                <a:cs typeface="Times New Roman" panose="02020603050405020304" pitchFamily="18" charset="0"/>
              </a:rPr>
              <a:t>WTC had been built upon generations of landfill.</a:t>
            </a:r>
          </a:p>
          <a:p>
            <a:r>
              <a:rPr lang="en-US" dirty="0">
                <a:latin typeface="Times New Roman" panose="02020603050405020304" pitchFamily="18" charset="0"/>
                <a:cs typeface="Times New Roman" panose="02020603050405020304" pitchFamily="18" charset="0"/>
              </a:rPr>
              <a:t>To reach a solid base of bedrock, workers had to dig down 70 feet (21.3 meters).</a:t>
            </a:r>
          </a:p>
          <a:p>
            <a:r>
              <a:rPr lang="en-US" dirty="0">
                <a:latin typeface="Times New Roman" panose="02020603050405020304" pitchFamily="18" charset="0"/>
                <a:cs typeface="Times New Roman" panose="02020603050405020304" pitchFamily="18" charset="0"/>
              </a:rPr>
              <a:t>The excavated section of the city was to be protected from filling with water as fast as the earth was removed because of the proximity of the river.</a:t>
            </a:r>
          </a:p>
        </p:txBody>
      </p:sp>
      <p:sp>
        <p:nvSpPr>
          <p:cNvPr id="10" name="Text Placeholder 9">
            <a:extLst>
              <a:ext uri="{FF2B5EF4-FFF2-40B4-BE49-F238E27FC236}">
                <a16:creationId xmlns:a16="http://schemas.microsoft.com/office/drawing/2014/main" id="{A9B987E6-40EA-4DAD-817D-CF8573D44BC7}"/>
              </a:ext>
            </a:extLst>
          </p:cNvPr>
          <p:cNvSpPr>
            <a:spLocks noGrp="1"/>
          </p:cNvSpPr>
          <p:nvPr>
            <p:ph type="body" sz="quarter" idx="15"/>
          </p:nvPr>
        </p:nvSpPr>
        <p:spPr>
          <a:xfrm>
            <a:off x="6573464" y="2215196"/>
            <a:ext cx="4376935" cy="422365"/>
          </a:xfrm>
        </p:spPr>
        <p:txBody>
          <a:bodyPr/>
          <a:lstStyle/>
          <a:p>
            <a:r>
              <a:rPr lang="en-US" dirty="0"/>
              <a:t>STRATEGY:​</a:t>
            </a:r>
          </a:p>
        </p:txBody>
      </p:sp>
      <p:sp>
        <p:nvSpPr>
          <p:cNvPr id="12" name="Text Placeholder 11">
            <a:extLst>
              <a:ext uri="{FF2B5EF4-FFF2-40B4-BE49-F238E27FC236}">
                <a16:creationId xmlns:a16="http://schemas.microsoft.com/office/drawing/2014/main" id="{4B0C446C-77D9-4469-AAF2-69CF65C0BA19}"/>
              </a:ext>
            </a:extLst>
          </p:cNvPr>
          <p:cNvSpPr>
            <a:spLocks noGrp="1"/>
          </p:cNvSpPr>
          <p:nvPr>
            <p:ph type="body" sz="quarter" idx="17"/>
          </p:nvPr>
        </p:nvSpPr>
        <p:spPr>
          <a:xfrm>
            <a:off x="6573945" y="2637561"/>
            <a:ext cx="4376490" cy="3325723"/>
          </a:xfrm>
        </p:spPr>
        <p:txBody>
          <a:bodyPr/>
          <a:lstStyle/>
          <a:p>
            <a:r>
              <a:rPr lang="en-US" dirty="0">
                <a:latin typeface="Times New Roman" panose="02020603050405020304" pitchFamily="18" charset="0"/>
                <a:cs typeface="Times New Roman" panose="02020603050405020304" pitchFamily="18" charset="0"/>
              </a:rPr>
              <a:t>The slurry trench method.</a:t>
            </a:r>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14</a:t>
            </a:fld>
            <a:endParaRPr lang="en-US" dirty="0"/>
          </a:p>
        </p:txBody>
      </p:sp>
      <p:sp>
        <p:nvSpPr>
          <p:cNvPr id="3" name="Footer Placeholder 2">
            <a:extLst>
              <a:ext uri="{FF2B5EF4-FFF2-40B4-BE49-F238E27FC236}">
                <a16:creationId xmlns:a16="http://schemas.microsoft.com/office/drawing/2014/main" id="{0AE8AC66-7A3E-4F83-9C65-F437FD59AF94}"/>
              </a:ext>
            </a:extLst>
          </p:cNvPr>
          <p:cNvSpPr>
            <a:spLocks noGrp="1"/>
          </p:cNvSpPr>
          <p:nvPr>
            <p:ph type="ftr" sz="quarter" idx="11"/>
          </p:nvPr>
        </p:nvSpPr>
        <p:spPr>
          <a:xfrm>
            <a:off x="4038600" y="6356350"/>
            <a:ext cx="4114800" cy="365125"/>
          </a:xfrm>
        </p:spPr>
        <p:txBody>
          <a:bodyPr/>
          <a:lstStyle/>
          <a:p>
            <a:r>
              <a:rPr lang="en-US" dirty="0"/>
              <a:t>IIT GUWAHATI</a:t>
            </a:r>
          </a:p>
        </p:txBody>
      </p:sp>
      <p:sp>
        <p:nvSpPr>
          <p:cNvPr id="2" name="Date Placeholder 1">
            <a:extLst>
              <a:ext uri="{FF2B5EF4-FFF2-40B4-BE49-F238E27FC236}">
                <a16:creationId xmlns:a16="http://schemas.microsoft.com/office/drawing/2014/main" id="{AEDE879D-70D2-44BA-84FA-A456D837A636}"/>
              </a:ext>
            </a:extLst>
          </p:cNvPr>
          <p:cNvSpPr>
            <a:spLocks noGrp="1"/>
          </p:cNvSpPr>
          <p:nvPr>
            <p:ph type="dt" sz="half" idx="10"/>
          </p:nvPr>
        </p:nvSpPr>
        <p:spPr>
          <a:xfrm>
            <a:off x="8952390" y="6356350"/>
            <a:ext cx="2743200" cy="365125"/>
          </a:xfrm>
        </p:spPr>
        <p:txBody>
          <a:bodyPr/>
          <a:lstStyle/>
          <a:p>
            <a:r>
              <a:rPr lang="en-US" dirty="0"/>
              <a:t>2023</a:t>
            </a:r>
          </a:p>
        </p:txBody>
      </p:sp>
      <p:pic>
        <p:nvPicPr>
          <p:cNvPr id="6" name="Picture 5">
            <a:extLst>
              <a:ext uri="{FF2B5EF4-FFF2-40B4-BE49-F238E27FC236}">
                <a16:creationId xmlns:a16="http://schemas.microsoft.com/office/drawing/2014/main" id="{B0F414E8-A0E7-3078-C056-B3F618DFAF94}"/>
              </a:ext>
            </a:extLst>
          </p:cNvPr>
          <p:cNvPicPr>
            <a:picLocks noChangeAspect="1"/>
          </p:cNvPicPr>
          <p:nvPr/>
        </p:nvPicPr>
        <p:blipFill>
          <a:blip r:embed="rId2"/>
          <a:stretch>
            <a:fillRect/>
          </a:stretch>
        </p:blipFill>
        <p:spPr>
          <a:xfrm>
            <a:off x="6652014" y="3094509"/>
            <a:ext cx="5224515" cy="2959781"/>
          </a:xfrm>
          <a:prstGeom prst="rect">
            <a:avLst/>
          </a:prstGeom>
        </p:spPr>
      </p:pic>
    </p:spTree>
    <p:extLst>
      <p:ext uri="{BB962C8B-B14F-4D97-AF65-F5344CB8AC3E}">
        <p14:creationId xmlns:p14="http://schemas.microsoft.com/office/powerpoint/2010/main" val="262633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7992-85E8-3F4C-7643-AACE5FFC37A6}"/>
              </a:ext>
            </a:extLst>
          </p:cNvPr>
          <p:cNvSpPr>
            <a:spLocks noGrp="1"/>
          </p:cNvSpPr>
          <p:nvPr>
            <p:ph type="title"/>
          </p:nvPr>
        </p:nvSpPr>
        <p:spPr/>
        <p:txBody>
          <a:bodyPr/>
          <a:lstStyle/>
          <a:p>
            <a:r>
              <a:rPr lang="en-US" dirty="0"/>
              <a:t>CHALLENGES FACED AND THE PROBABLE STRATEGIES</a:t>
            </a:r>
          </a:p>
        </p:txBody>
      </p:sp>
      <p:sp>
        <p:nvSpPr>
          <p:cNvPr id="3" name="Text Placeholder 2">
            <a:extLst>
              <a:ext uri="{FF2B5EF4-FFF2-40B4-BE49-F238E27FC236}">
                <a16:creationId xmlns:a16="http://schemas.microsoft.com/office/drawing/2014/main" id="{5703DA57-9BEA-A8DA-845C-0A5CDABFD747}"/>
              </a:ext>
            </a:extLst>
          </p:cNvPr>
          <p:cNvSpPr>
            <a:spLocks noGrp="1"/>
          </p:cNvSpPr>
          <p:nvPr>
            <p:ph type="body" sz="quarter" idx="13"/>
          </p:nvPr>
        </p:nvSpPr>
        <p:spPr/>
        <p:txBody>
          <a:bodyPr/>
          <a:lstStyle/>
          <a:p>
            <a:r>
              <a:rPr lang="en-US" dirty="0"/>
              <a:t>CHALLENGE 2:</a:t>
            </a:r>
          </a:p>
        </p:txBody>
      </p:sp>
      <p:sp>
        <p:nvSpPr>
          <p:cNvPr id="4" name="Text Placeholder 3">
            <a:extLst>
              <a:ext uri="{FF2B5EF4-FFF2-40B4-BE49-F238E27FC236}">
                <a16:creationId xmlns:a16="http://schemas.microsoft.com/office/drawing/2014/main" id="{2F2BB417-D3B5-F015-F555-9250D3E40676}"/>
              </a:ext>
            </a:extLst>
          </p:cNvPr>
          <p:cNvSpPr>
            <a:spLocks noGrp="1"/>
          </p:cNvSpPr>
          <p:nvPr>
            <p:ph type="body" sz="quarter" idx="16"/>
          </p:nvPr>
        </p:nvSpPr>
        <p:spPr/>
        <p:txBody>
          <a:bodyPr/>
          <a:lstStyle/>
          <a:p>
            <a:r>
              <a:rPr lang="en-US" dirty="0">
                <a:latin typeface="Times New Roman" panose="02020603050405020304" pitchFamily="18" charset="0"/>
                <a:cs typeface="Times New Roman" panose="02020603050405020304" pitchFamily="18" charset="0"/>
              </a:rPr>
              <a:t>The PATH commuter rail line ran directly through the center of the construction site.</a:t>
            </a:r>
          </a:p>
        </p:txBody>
      </p:sp>
      <p:sp>
        <p:nvSpPr>
          <p:cNvPr id="5" name="Text Placeholder 4">
            <a:extLst>
              <a:ext uri="{FF2B5EF4-FFF2-40B4-BE49-F238E27FC236}">
                <a16:creationId xmlns:a16="http://schemas.microsoft.com/office/drawing/2014/main" id="{BFDF1371-9120-603C-D5DB-7CEF2BF48465}"/>
              </a:ext>
            </a:extLst>
          </p:cNvPr>
          <p:cNvSpPr>
            <a:spLocks noGrp="1"/>
          </p:cNvSpPr>
          <p:nvPr>
            <p:ph type="body" sz="quarter" idx="15"/>
          </p:nvPr>
        </p:nvSpPr>
        <p:spPr/>
        <p:txBody>
          <a:bodyPr/>
          <a:lstStyle/>
          <a:p>
            <a:r>
              <a:rPr lang="en-US" dirty="0"/>
              <a:t>STRATEGY:</a:t>
            </a:r>
          </a:p>
        </p:txBody>
      </p:sp>
      <p:sp>
        <p:nvSpPr>
          <p:cNvPr id="6" name="Text Placeholder 5">
            <a:extLst>
              <a:ext uri="{FF2B5EF4-FFF2-40B4-BE49-F238E27FC236}">
                <a16:creationId xmlns:a16="http://schemas.microsoft.com/office/drawing/2014/main" id="{1F52C428-D7F5-2F40-FA82-20678713E828}"/>
              </a:ext>
            </a:extLst>
          </p:cNvPr>
          <p:cNvSpPr>
            <a:spLocks noGrp="1"/>
          </p:cNvSpPr>
          <p:nvPr>
            <p:ph type="body" sz="quarter" idx="17"/>
          </p:nvPr>
        </p:nvSpPr>
        <p:spPr/>
        <p:txBody>
          <a:bodyPr/>
          <a:lstStyle/>
          <a:p>
            <a:r>
              <a:rPr lang="en-US" dirty="0">
                <a:latin typeface="Times New Roman" panose="02020603050405020304" pitchFamily="18" charset="0"/>
                <a:cs typeface="Times New Roman" panose="02020603050405020304" pitchFamily="18" charset="0"/>
              </a:rPr>
              <a:t>Instead of interrupting service, engineers designed a protective cradle for the underground line and as a result, the train ran throughout the entire project, carrying 130,000 passengers a day.</a:t>
            </a:r>
          </a:p>
        </p:txBody>
      </p:sp>
      <p:sp>
        <p:nvSpPr>
          <p:cNvPr id="7" name="Slide Number Placeholder 6">
            <a:extLst>
              <a:ext uri="{FF2B5EF4-FFF2-40B4-BE49-F238E27FC236}">
                <a16:creationId xmlns:a16="http://schemas.microsoft.com/office/drawing/2014/main" id="{8C3ED501-A601-981A-7F82-D9639B816D5E}"/>
              </a:ext>
            </a:extLst>
          </p:cNvPr>
          <p:cNvSpPr>
            <a:spLocks noGrp="1"/>
          </p:cNvSpPr>
          <p:nvPr>
            <p:ph type="sldNum" sz="quarter" idx="12"/>
          </p:nvPr>
        </p:nvSpPr>
        <p:spPr/>
        <p:txBody>
          <a:bodyPr/>
          <a:lstStyle/>
          <a:p>
            <a:fld id="{7A9E80BB-C0DF-4F1B-8821-E3FD53412EFF}" type="slidenum">
              <a:rPr lang="en-US" smtClean="0"/>
              <a:pPr/>
              <a:t>15</a:t>
            </a:fld>
            <a:endParaRPr lang="en-US" dirty="0"/>
          </a:p>
        </p:txBody>
      </p:sp>
      <p:sp>
        <p:nvSpPr>
          <p:cNvPr id="8" name="Footer Placeholder 7">
            <a:extLst>
              <a:ext uri="{FF2B5EF4-FFF2-40B4-BE49-F238E27FC236}">
                <a16:creationId xmlns:a16="http://schemas.microsoft.com/office/drawing/2014/main" id="{BDB0EA3D-1D9B-1E9C-5050-5A5465E4D4B3}"/>
              </a:ext>
            </a:extLst>
          </p:cNvPr>
          <p:cNvSpPr>
            <a:spLocks noGrp="1"/>
          </p:cNvSpPr>
          <p:nvPr>
            <p:ph type="ftr" sz="quarter" idx="11"/>
          </p:nvPr>
        </p:nvSpPr>
        <p:spPr/>
        <p:txBody>
          <a:bodyPr/>
          <a:lstStyle/>
          <a:p>
            <a:r>
              <a:rPr lang="en-US" dirty="0"/>
              <a:t>IIT GUWAHATI</a:t>
            </a:r>
          </a:p>
        </p:txBody>
      </p:sp>
      <p:sp>
        <p:nvSpPr>
          <p:cNvPr id="9" name="Date Placeholder 8">
            <a:extLst>
              <a:ext uri="{FF2B5EF4-FFF2-40B4-BE49-F238E27FC236}">
                <a16:creationId xmlns:a16="http://schemas.microsoft.com/office/drawing/2014/main" id="{AE31EA28-282A-DD61-4CC8-B5276F38E387}"/>
              </a:ext>
            </a:extLst>
          </p:cNvPr>
          <p:cNvSpPr>
            <a:spLocks noGrp="1"/>
          </p:cNvSpPr>
          <p:nvPr>
            <p:ph type="dt" sz="half" idx="10"/>
          </p:nvPr>
        </p:nvSpPr>
        <p:spPr/>
        <p:txBody>
          <a:bodyPr/>
          <a:lstStyle/>
          <a:p>
            <a:r>
              <a:rPr lang="en-US" dirty="0"/>
              <a:t>2023</a:t>
            </a:r>
          </a:p>
        </p:txBody>
      </p:sp>
      <p:pic>
        <p:nvPicPr>
          <p:cNvPr id="11" name="Picture 10">
            <a:extLst>
              <a:ext uri="{FF2B5EF4-FFF2-40B4-BE49-F238E27FC236}">
                <a16:creationId xmlns:a16="http://schemas.microsoft.com/office/drawing/2014/main" id="{CBA70D5E-7EAB-F0F5-C94B-64BDB00BD7FE}"/>
              </a:ext>
            </a:extLst>
          </p:cNvPr>
          <p:cNvPicPr>
            <a:picLocks noChangeAspect="1"/>
          </p:cNvPicPr>
          <p:nvPr/>
        </p:nvPicPr>
        <p:blipFill>
          <a:blip r:embed="rId2"/>
          <a:stretch>
            <a:fillRect/>
          </a:stretch>
        </p:blipFill>
        <p:spPr>
          <a:xfrm>
            <a:off x="1382607" y="3395752"/>
            <a:ext cx="3714006" cy="3325723"/>
          </a:xfrm>
          <a:prstGeom prst="rect">
            <a:avLst/>
          </a:prstGeom>
        </p:spPr>
      </p:pic>
    </p:spTree>
    <p:extLst>
      <p:ext uri="{BB962C8B-B14F-4D97-AF65-F5344CB8AC3E}">
        <p14:creationId xmlns:p14="http://schemas.microsoft.com/office/powerpoint/2010/main" val="427049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C0982996-A1AC-4484-BA1F-92D9D8100EC2}"/>
              </a:ext>
            </a:extLst>
          </p:cNvPr>
          <p:cNvSpPr>
            <a:spLocks noGrp="1"/>
          </p:cNvSpPr>
          <p:nvPr>
            <p:ph type="title"/>
          </p:nvPr>
        </p:nvSpPr>
        <p:spPr>
          <a:xfrm>
            <a:off x="164771" y="136525"/>
            <a:ext cx="4594823" cy="557552"/>
          </a:xfrm>
        </p:spPr>
        <p:txBody>
          <a:bodyPr/>
          <a:lstStyle/>
          <a:p>
            <a:r>
              <a:rPr lang="en-US" dirty="0"/>
              <a:t>PROJECT PERFORMANCES</a:t>
            </a:r>
          </a:p>
        </p:txBody>
      </p:sp>
      <p:sp>
        <p:nvSpPr>
          <p:cNvPr id="29" name="Text Placeholder 28">
            <a:extLst>
              <a:ext uri="{FF2B5EF4-FFF2-40B4-BE49-F238E27FC236}">
                <a16:creationId xmlns:a16="http://schemas.microsoft.com/office/drawing/2014/main" id="{CA793C47-D157-471A-9E0C-E14D53BAD149}"/>
              </a:ext>
            </a:extLst>
          </p:cNvPr>
          <p:cNvSpPr>
            <a:spLocks noGrp="1"/>
          </p:cNvSpPr>
          <p:nvPr>
            <p:ph type="body" sz="quarter" idx="16"/>
          </p:nvPr>
        </p:nvSpPr>
        <p:spPr>
          <a:xfrm>
            <a:off x="164771" y="1172999"/>
            <a:ext cx="5931226" cy="5183351"/>
          </a:xfrm>
        </p:spPr>
        <p:txBody>
          <a:bodyPr/>
          <a:lstStyle/>
          <a:p>
            <a:r>
              <a:rPr lang="en-US" b="1" u="sng" dirty="0">
                <a:latin typeface="Times New Roman" panose="02020603050405020304" pitchFamily="18" charset="0"/>
                <a:cs typeface="Times New Roman" panose="02020603050405020304" pitchFamily="18" charset="0"/>
              </a:rPr>
              <a:t>DURATION</a:t>
            </a:r>
          </a:p>
          <a:p>
            <a:r>
              <a:rPr lang="en-US" dirty="0">
                <a:latin typeface="Times New Roman" panose="02020603050405020304" pitchFamily="18" charset="0"/>
                <a:cs typeface="Times New Roman" panose="02020603050405020304" pitchFamily="18" charset="0"/>
              </a:rPr>
              <a:t>In March 1965, the Port Authority began acquiring property at the World Trade Center site. </a:t>
            </a:r>
          </a:p>
          <a:p>
            <a:r>
              <a:rPr lang="en-US" dirty="0">
                <a:latin typeface="Times New Roman" panose="02020603050405020304" pitchFamily="18" charset="0"/>
                <a:cs typeface="Times New Roman" panose="02020603050405020304" pitchFamily="18" charset="0"/>
              </a:rPr>
              <a:t>The 47-story 7 World Trade Center building was added in the 1980s, to the north of the main complex.</a:t>
            </a:r>
          </a:p>
          <a:p>
            <a:r>
              <a:rPr lang="en-US" dirty="0">
                <a:latin typeface="Times New Roman" panose="02020603050405020304" pitchFamily="18" charset="0"/>
                <a:cs typeface="Times New Roman" panose="02020603050405020304" pitchFamily="18" charset="0"/>
              </a:rPr>
              <a:t>The WTC 1 took 11 years to complete.</a:t>
            </a:r>
          </a:p>
          <a:p>
            <a:r>
              <a:rPr lang="en-US" b="1" u="sng" dirty="0"/>
              <a:t>SAFETY </a:t>
            </a:r>
          </a:p>
          <a:p>
            <a:r>
              <a:rPr lang="en-US" dirty="0">
                <a:latin typeface="Times New Roman" panose="02020603050405020304" pitchFamily="18" charset="0"/>
                <a:cs typeface="Times New Roman" panose="02020603050405020304" pitchFamily="18" charset="0"/>
              </a:rPr>
              <a:t>The major structural material employed in the towers was A36 structural steel</a:t>
            </a:r>
          </a:p>
          <a:p>
            <a:r>
              <a:rPr lang="en-US" dirty="0">
                <a:latin typeface="Times New Roman" panose="02020603050405020304" pitchFamily="18" charset="0"/>
                <a:cs typeface="Times New Roman" panose="02020603050405020304" pitchFamily="18" charset="0"/>
              </a:rPr>
              <a:t>The composite slabs were made of 21MPa (3ksi) lightweight concrete.</a:t>
            </a:r>
          </a:p>
          <a:p>
            <a:r>
              <a:rPr lang="en-US" dirty="0">
                <a:latin typeface="Times New Roman" panose="02020603050405020304" pitchFamily="18" charset="0"/>
                <a:cs typeface="Times New Roman" panose="02020603050405020304" pitchFamily="18" charset="0"/>
              </a:rPr>
              <a:t>The interior face of each column was fire protected with an approximately 5cm thick layer of vermiculate plaster.</a:t>
            </a:r>
          </a:p>
          <a:p>
            <a:r>
              <a:rPr lang="en-US" dirty="0">
                <a:latin typeface="Times New Roman" panose="02020603050405020304" pitchFamily="18" charset="0"/>
                <a:cs typeface="Times New Roman" panose="02020603050405020304" pitchFamily="18" charset="0"/>
              </a:rPr>
              <a:t>Fire-rated suspended ceiling.</a:t>
            </a:r>
          </a:p>
          <a:p>
            <a:endParaRPr lang="en-US" dirty="0"/>
          </a:p>
        </p:txBody>
      </p:sp>
      <p:sp>
        <p:nvSpPr>
          <p:cNvPr id="4" name="Slide Number Placeholder 3">
            <a:extLst>
              <a:ext uri="{FF2B5EF4-FFF2-40B4-BE49-F238E27FC236}">
                <a16:creationId xmlns:a16="http://schemas.microsoft.com/office/drawing/2014/main" id="{472F91BA-BDFB-418F-9EC0-4A13DF4DB16B}"/>
              </a:ext>
            </a:extLst>
          </p:cNvPr>
          <p:cNvSpPr>
            <a:spLocks noGrp="1"/>
          </p:cNvSpPr>
          <p:nvPr>
            <p:ph type="sldNum" sz="quarter" idx="12"/>
          </p:nvPr>
        </p:nvSpPr>
        <p:spPr>
          <a:xfrm>
            <a:off x="243723" y="6492875"/>
            <a:ext cx="2743200" cy="365125"/>
          </a:xfrm>
        </p:spPr>
        <p:txBody>
          <a:bodyPr/>
          <a:lstStyle/>
          <a:p>
            <a:fld id="{7A9E80BB-C0DF-4F1B-8821-E3FD53412EFF}" type="slidenum">
              <a:rPr lang="en-US" smtClean="0"/>
              <a:pPr/>
              <a:t>16</a:t>
            </a:fld>
            <a:endParaRPr lang="en-US" dirty="0"/>
          </a:p>
        </p:txBody>
      </p:sp>
      <p:pic>
        <p:nvPicPr>
          <p:cNvPr id="8" name="Picture Placeholder 7" descr="A picture containing hand, close">
            <a:extLst>
              <a:ext uri="{FF2B5EF4-FFF2-40B4-BE49-F238E27FC236}">
                <a16:creationId xmlns:a16="http://schemas.microsoft.com/office/drawing/2014/main" id="{D7B14CA7-CA0B-4739-BC97-C9A872B60D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3429000"/>
          </a:xfrm>
        </p:spPr>
      </p:pic>
      <p:pic>
        <p:nvPicPr>
          <p:cNvPr id="12" name="Picture Placeholder 11" descr="Close-up of a guitar handle&#10;">
            <a:extLst>
              <a:ext uri="{FF2B5EF4-FFF2-40B4-BE49-F238E27FC236}">
                <a16:creationId xmlns:a16="http://schemas.microsoft.com/office/drawing/2014/main" id="{BE123916-6ABD-4B33-A665-DEFF8AB606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7529" b="7529"/>
          <a:stretch/>
        </p:blipFill>
        <p:spPr>
          <a:xfrm>
            <a:off x="6095999" y="3429000"/>
            <a:ext cx="6096000" cy="3429000"/>
          </a:xfrm>
        </p:spPr>
      </p:pic>
      <p:sp>
        <p:nvSpPr>
          <p:cNvPr id="90" name="Footer Placeholder 89">
            <a:extLst>
              <a:ext uri="{FF2B5EF4-FFF2-40B4-BE49-F238E27FC236}">
                <a16:creationId xmlns:a16="http://schemas.microsoft.com/office/drawing/2014/main" id="{97A8CAD8-86CB-41BE-94C8-0A11213F6E60}"/>
              </a:ext>
            </a:extLst>
          </p:cNvPr>
          <p:cNvSpPr>
            <a:spLocks noGrp="1"/>
          </p:cNvSpPr>
          <p:nvPr>
            <p:ph type="ftr" sz="quarter" idx="11"/>
          </p:nvPr>
        </p:nvSpPr>
        <p:spPr>
          <a:xfrm>
            <a:off x="6095998" y="6356350"/>
            <a:ext cx="3249170" cy="501649"/>
          </a:xfrm>
        </p:spPr>
        <p:txBody>
          <a:bodyPr/>
          <a:lstStyle/>
          <a:p>
            <a:r>
              <a:rPr lang="en-US" dirty="0"/>
              <a:t>Presentation Title</a:t>
            </a:r>
          </a:p>
        </p:txBody>
      </p:sp>
      <p:sp>
        <p:nvSpPr>
          <p:cNvPr id="89" name="Date Placeholder 88">
            <a:extLst>
              <a:ext uri="{FF2B5EF4-FFF2-40B4-BE49-F238E27FC236}">
                <a16:creationId xmlns:a16="http://schemas.microsoft.com/office/drawing/2014/main" id="{A3735A71-CA90-4FA9-B491-E5A58C5D0ECF}"/>
              </a:ext>
            </a:extLst>
          </p:cNvPr>
          <p:cNvSpPr>
            <a:spLocks noGrp="1"/>
          </p:cNvSpPr>
          <p:nvPr>
            <p:ph type="dt" sz="half" idx="10"/>
          </p:nvPr>
        </p:nvSpPr>
        <p:spPr>
          <a:xfrm>
            <a:off x="9345167" y="6356350"/>
            <a:ext cx="2846831" cy="501650"/>
          </a:xfrm>
        </p:spPr>
        <p:txBody>
          <a:bodyPr/>
          <a:lstStyle/>
          <a:p>
            <a:r>
              <a:rPr lang="en-US" dirty="0"/>
              <a:t>20XX</a:t>
            </a:r>
          </a:p>
        </p:txBody>
      </p:sp>
      <p:pic>
        <p:nvPicPr>
          <p:cNvPr id="88" name="Graphic 87">
            <a:extLst>
              <a:ext uri="{FF2B5EF4-FFF2-40B4-BE49-F238E27FC236}">
                <a16:creationId xmlns:a16="http://schemas.microsoft.com/office/drawing/2014/main" id="{D06E87D9-4622-47F1-9F9E-D57861E8F4F7}"/>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6096000" y="1"/>
            <a:ext cx="6096000" cy="6356349"/>
          </a:xfrm>
          <a:prstGeom prst="rect">
            <a:avLst/>
          </a:prstGeom>
        </p:spPr>
      </p:pic>
      <p:pic>
        <p:nvPicPr>
          <p:cNvPr id="3" name="Picture 2">
            <a:extLst>
              <a:ext uri="{FF2B5EF4-FFF2-40B4-BE49-F238E27FC236}">
                <a16:creationId xmlns:a16="http://schemas.microsoft.com/office/drawing/2014/main" id="{F19CC9DA-0C8B-DB05-57ED-8F6392C8BB04}"/>
              </a:ext>
            </a:extLst>
          </p:cNvPr>
          <p:cNvPicPr>
            <a:picLocks noChangeAspect="1"/>
          </p:cNvPicPr>
          <p:nvPr/>
        </p:nvPicPr>
        <p:blipFill>
          <a:blip r:embed="rId6"/>
          <a:stretch>
            <a:fillRect/>
          </a:stretch>
        </p:blipFill>
        <p:spPr>
          <a:xfrm>
            <a:off x="6092415" y="3337502"/>
            <a:ext cx="6092411" cy="3611996"/>
          </a:xfrm>
          <a:prstGeom prst="rect">
            <a:avLst/>
          </a:prstGeom>
        </p:spPr>
      </p:pic>
      <p:pic>
        <p:nvPicPr>
          <p:cNvPr id="6" name="Picture 5">
            <a:extLst>
              <a:ext uri="{FF2B5EF4-FFF2-40B4-BE49-F238E27FC236}">
                <a16:creationId xmlns:a16="http://schemas.microsoft.com/office/drawing/2014/main" id="{C70DBF48-DE60-4678-E7F6-001863D7F405}"/>
              </a:ext>
            </a:extLst>
          </p:cNvPr>
          <p:cNvPicPr>
            <a:picLocks noChangeAspect="1"/>
          </p:cNvPicPr>
          <p:nvPr/>
        </p:nvPicPr>
        <p:blipFill>
          <a:blip r:embed="rId7"/>
          <a:stretch>
            <a:fillRect/>
          </a:stretch>
        </p:blipFill>
        <p:spPr>
          <a:xfrm>
            <a:off x="6099586" y="-28876"/>
            <a:ext cx="6092411" cy="3366378"/>
          </a:xfrm>
          <a:prstGeom prst="rect">
            <a:avLst/>
          </a:prstGeom>
        </p:spPr>
      </p:pic>
    </p:spTree>
    <p:extLst>
      <p:ext uri="{BB962C8B-B14F-4D97-AF65-F5344CB8AC3E}">
        <p14:creationId xmlns:p14="http://schemas.microsoft.com/office/powerpoint/2010/main" val="24817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up of a set of xylophone">
            <a:extLst>
              <a:ext uri="{FF2B5EF4-FFF2-40B4-BE49-F238E27FC236}">
                <a16:creationId xmlns:a16="http://schemas.microsoft.com/office/drawing/2014/main" id="{8F9D2BDD-1685-481F-B253-8421541A560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813" b="7813"/>
          <a:stretch/>
        </p:blipFill>
        <p:spPr>
          <a:xfrm>
            <a:off x="0" y="0"/>
            <a:ext cx="12192000" cy="6858000"/>
          </a:xfrm>
        </p:spPr>
      </p:pic>
      <p:sp>
        <p:nvSpPr>
          <p:cNvPr id="32" name="Title 31">
            <a:extLst>
              <a:ext uri="{FF2B5EF4-FFF2-40B4-BE49-F238E27FC236}">
                <a16:creationId xmlns:a16="http://schemas.microsoft.com/office/drawing/2014/main" id="{8D996758-284E-4C63-9A4B-2C107FDFE3E1}"/>
              </a:ext>
            </a:extLst>
          </p:cNvPr>
          <p:cNvSpPr>
            <a:spLocks noGrp="1"/>
          </p:cNvSpPr>
          <p:nvPr>
            <p:ph type="title"/>
          </p:nvPr>
        </p:nvSpPr>
        <p:spPr>
          <a:xfrm>
            <a:off x="-3" y="-7869"/>
            <a:ext cx="5575851" cy="4210387"/>
          </a:xfrm>
        </p:spPr>
        <p:txBody>
          <a:bodyPr/>
          <a:lstStyle/>
          <a:p>
            <a:r>
              <a:rPr lang="en-US" dirty="0"/>
              <a:t>CONCLUSION</a:t>
            </a:r>
          </a:p>
        </p:txBody>
      </p:sp>
      <p:sp>
        <p:nvSpPr>
          <p:cNvPr id="10" name="Text Placeholder 9">
            <a:extLst>
              <a:ext uri="{FF2B5EF4-FFF2-40B4-BE49-F238E27FC236}">
                <a16:creationId xmlns:a16="http://schemas.microsoft.com/office/drawing/2014/main" id="{A0206A59-E2C8-4E81-AE9D-B2F7ADEEABC8}"/>
              </a:ext>
            </a:extLst>
          </p:cNvPr>
          <p:cNvSpPr>
            <a:spLocks noGrp="1"/>
          </p:cNvSpPr>
          <p:nvPr>
            <p:ph type="body" sz="quarter" idx="16"/>
          </p:nvPr>
        </p:nvSpPr>
        <p:spPr>
          <a:xfrm>
            <a:off x="-244897" y="4167778"/>
            <a:ext cx="5575849" cy="2118216"/>
          </a:xfrm>
        </p:spPr>
        <p:txBody>
          <a:bodyPr/>
          <a:lstStyle/>
          <a:p>
            <a:r>
              <a:rPr lang="en-US" dirty="0">
                <a:latin typeface="Times New Roman" panose="02020603050405020304" pitchFamily="18" charset="0"/>
                <a:cs typeface="Times New Roman" panose="02020603050405020304" pitchFamily="18" charset="0"/>
              </a:rPr>
              <a:t>Overall, the construction of the World Trade Center was a complex project that involved numerous parties and led to several disputes. Despite these challenges, the WTC was completed and became an iconic symbol of New York City until the tragic events of September 11, 2001.</a:t>
            </a:r>
          </a:p>
        </p:txBody>
      </p:sp>
      <p:sp>
        <p:nvSpPr>
          <p:cNvPr id="4" name="Slide Number Placeholder 3">
            <a:extLst>
              <a:ext uri="{FF2B5EF4-FFF2-40B4-BE49-F238E27FC236}">
                <a16:creationId xmlns:a16="http://schemas.microsoft.com/office/drawing/2014/main" id="{629BE851-241B-47F9-98FE-199655764BEB}"/>
              </a:ext>
            </a:extLst>
          </p:cNvPr>
          <p:cNvSpPr>
            <a:spLocks noGrp="1"/>
          </p:cNvSpPr>
          <p:nvPr>
            <p:ph type="sldNum" sz="quarter" idx="12"/>
          </p:nvPr>
        </p:nvSpPr>
        <p:spPr>
          <a:xfrm>
            <a:off x="-1" y="6331226"/>
            <a:ext cx="3497063" cy="526774"/>
          </a:xfrm>
        </p:spPr>
        <p:txBody>
          <a:bodyPr/>
          <a:lstStyle/>
          <a:p>
            <a:fld id="{7A9E80BB-C0DF-4F1B-8821-E3FD53412EFF}" type="slidenum">
              <a:rPr lang="en-US" smtClean="0"/>
              <a:pPr/>
              <a:t>17</a:t>
            </a:fld>
            <a:endParaRPr lang="en-US" dirty="0"/>
          </a:p>
        </p:txBody>
      </p:sp>
      <p:sp>
        <p:nvSpPr>
          <p:cNvPr id="3" name="Footer Placeholder 2">
            <a:extLst>
              <a:ext uri="{FF2B5EF4-FFF2-40B4-BE49-F238E27FC236}">
                <a16:creationId xmlns:a16="http://schemas.microsoft.com/office/drawing/2014/main" id="{063CF198-93B6-4140-8171-3CD9176AE85F}"/>
              </a:ext>
            </a:extLst>
          </p:cNvPr>
          <p:cNvSpPr>
            <a:spLocks noGrp="1"/>
          </p:cNvSpPr>
          <p:nvPr>
            <p:ph type="ftr" sz="quarter" idx="11"/>
          </p:nvPr>
        </p:nvSpPr>
        <p:spPr>
          <a:xfrm>
            <a:off x="3497062" y="6336472"/>
            <a:ext cx="5197878" cy="529397"/>
          </a:xfrm>
        </p:spPr>
        <p:txBody>
          <a:bodyPr/>
          <a:lstStyle/>
          <a:p>
            <a:r>
              <a:rPr lang="en-US" dirty="0"/>
              <a:t>IIT GUWAHATI</a:t>
            </a:r>
          </a:p>
        </p:txBody>
      </p:sp>
      <p:sp>
        <p:nvSpPr>
          <p:cNvPr id="2" name="Date Placeholder 1">
            <a:extLst>
              <a:ext uri="{FF2B5EF4-FFF2-40B4-BE49-F238E27FC236}">
                <a16:creationId xmlns:a16="http://schemas.microsoft.com/office/drawing/2014/main" id="{43322751-6649-4C31-8A1A-3B1A1E73FDD5}"/>
              </a:ext>
            </a:extLst>
          </p:cNvPr>
          <p:cNvSpPr>
            <a:spLocks noGrp="1"/>
          </p:cNvSpPr>
          <p:nvPr>
            <p:ph type="dt" sz="half" idx="10"/>
          </p:nvPr>
        </p:nvSpPr>
        <p:spPr>
          <a:xfrm>
            <a:off x="8622811" y="6246008"/>
            <a:ext cx="3497060" cy="529396"/>
          </a:xfrm>
        </p:spPr>
        <p:txBody>
          <a:bodyPr/>
          <a:lstStyle/>
          <a:p>
            <a:r>
              <a:rPr lang="en-US" dirty="0"/>
              <a:t>2023</a:t>
            </a:r>
          </a:p>
        </p:txBody>
      </p:sp>
      <p:pic>
        <p:nvPicPr>
          <p:cNvPr id="51" name="Graphic 50">
            <a:extLst>
              <a:ext uri="{FF2B5EF4-FFF2-40B4-BE49-F238E27FC236}">
                <a16:creationId xmlns:a16="http://schemas.microsoft.com/office/drawing/2014/main" id="{90C92756-0BB5-41BC-A43D-39DE7F34688A}"/>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7324344" y="265458"/>
            <a:ext cx="4867653" cy="6335712"/>
          </a:xfrm>
          <a:prstGeom prst="rect">
            <a:avLst/>
          </a:prstGeom>
        </p:spPr>
      </p:pic>
      <p:pic>
        <p:nvPicPr>
          <p:cNvPr id="6" name="Picture 5">
            <a:extLst>
              <a:ext uri="{FF2B5EF4-FFF2-40B4-BE49-F238E27FC236}">
                <a16:creationId xmlns:a16="http://schemas.microsoft.com/office/drawing/2014/main" id="{F89441BA-5000-B33D-84D4-A0FC8D646549}"/>
              </a:ext>
            </a:extLst>
          </p:cNvPr>
          <p:cNvPicPr>
            <a:picLocks noChangeAspect="1"/>
          </p:cNvPicPr>
          <p:nvPr/>
        </p:nvPicPr>
        <p:blipFill>
          <a:blip r:embed="rId5"/>
          <a:srcRect/>
          <a:stretch/>
        </p:blipFill>
        <p:spPr>
          <a:xfrm>
            <a:off x="5330952" y="-109728"/>
            <a:ext cx="6861049" cy="6967728"/>
          </a:xfrm>
          <a:prstGeom prst="rect">
            <a:avLst/>
          </a:prstGeom>
        </p:spPr>
      </p:pic>
    </p:spTree>
    <p:extLst>
      <p:ext uri="{BB962C8B-B14F-4D97-AF65-F5344CB8AC3E}">
        <p14:creationId xmlns:p14="http://schemas.microsoft.com/office/powerpoint/2010/main" val="46544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19C6571-CF76-8614-9899-6473CFE02C73}"/>
              </a:ext>
            </a:extLst>
          </p:cNvPr>
          <p:cNvPicPr>
            <a:picLocks noGrp="1" noChangeAspect="1"/>
          </p:cNvPicPr>
          <p:nvPr>
            <p:ph type="pic" sz="quarter" idx="13"/>
          </p:nvPr>
        </p:nvPicPr>
        <p:blipFill>
          <a:blip r:embed="rId2"/>
          <a:srcRect t="392" b="392"/>
          <a:stretch>
            <a:fillRect/>
          </a:stretch>
        </p:blipFill>
        <p:spPr/>
      </p:pic>
      <p:sp>
        <p:nvSpPr>
          <p:cNvPr id="3" name="Title 2">
            <a:extLst>
              <a:ext uri="{FF2B5EF4-FFF2-40B4-BE49-F238E27FC236}">
                <a16:creationId xmlns:a16="http://schemas.microsoft.com/office/drawing/2014/main" id="{4109C07F-6238-738D-5D22-C4B253C115EB}"/>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52368B07-E965-0D17-108D-6858D26EE49A}"/>
              </a:ext>
            </a:extLst>
          </p:cNvPr>
          <p:cNvSpPr>
            <a:spLocks noGrp="1"/>
          </p:cNvSpPr>
          <p:nvPr>
            <p:ph type="body" sz="quarter" idx="16"/>
          </p:nvPr>
        </p:nvSpPr>
        <p:spPr>
          <a:xfrm>
            <a:off x="1886551" y="3594372"/>
            <a:ext cx="3262965" cy="526774"/>
          </a:xfrm>
        </p:spPr>
        <p:txBody>
          <a:bodyPr/>
          <a:lstStyle/>
          <a:p>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Santu</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Kar Sir</a:t>
            </a:r>
          </a:p>
        </p:txBody>
      </p:sp>
      <p:sp>
        <p:nvSpPr>
          <p:cNvPr id="5" name="Slide Number Placeholder 4">
            <a:extLst>
              <a:ext uri="{FF2B5EF4-FFF2-40B4-BE49-F238E27FC236}">
                <a16:creationId xmlns:a16="http://schemas.microsoft.com/office/drawing/2014/main" id="{D7F035D9-4272-2824-B2BC-6367C798F449}"/>
              </a:ext>
            </a:extLst>
          </p:cNvPr>
          <p:cNvSpPr>
            <a:spLocks noGrp="1"/>
          </p:cNvSpPr>
          <p:nvPr>
            <p:ph type="sldNum" sz="quarter" idx="12"/>
          </p:nvPr>
        </p:nvSpPr>
        <p:spPr/>
        <p:txBody>
          <a:bodyPr/>
          <a:lstStyle/>
          <a:p>
            <a:fld id="{7A9E80BB-C0DF-4F1B-8821-E3FD53412EFF}" type="slidenum">
              <a:rPr lang="en-US" smtClean="0"/>
              <a:pPr/>
              <a:t>18</a:t>
            </a:fld>
            <a:endParaRPr lang="en-US" dirty="0"/>
          </a:p>
        </p:txBody>
      </p:sp>
      <p:sp>
        <p:nvSpPr>
          <p:cNvPr id="6" name="Footer Placeholder 5">
            <a:extLst>
              <a:ext uri="{FF2B5EF4-FFF2-40B4-BE49-F238E27FC236}">
                <a16:creationId xmlns:a16="http://schemas.microsoft.com/office/drawing/2014/main" id="{2B62D3DB-CEA6-2EE0-FAE8-044D3102F95F}"/>
              </a:ext>
            </a:extLst>
          </p:cNvPr>
          <p:cNvSpPr>
            <a:spLocks noGrp="1"/>
          </p:cNvSpPr>
          <p:nvPr>
            <p:ph type="ftr" sz="quarter" idx="11"/>
          </p:nvPr>
        </p:nvSpPr>
        <p:spPr/>
        <p:txBody>
          <a:bodyPr/>
          <a:lstStyle/>
          <a:p>
            <a:r>
              <a:rPr lang="en-US" dirty="0">
                <a:solidFill>
                  <a:schemeClr val="tx1">
                    <a:lumMod val="65000"/>
                    <a:lumOff val="35000"/>
                  </a:schemeClr>
                </a:solidFill>
              </a:rPr>
              <a:t>IIT GUWAHATI</a:t>
            </a:r>
          </a:p>
        </p:txBody>
      </p:sp>
      <p:sp>
        <p:nvSpPr>
          <p:cNvPr id="7" name="Date Placeholder 6">
            <a:extLst>
              <a:ext uri="{FF2B5EF4-FFF2-40B4-BE49-F238E27FC236}">
                <a16:creationId xmlns:a16="http://schemas.microsoft.com/office/drawing/2014/main" id="{4650C230-A91E-3568-F6E8-8E7705B6A06A}"/>
              </a:ext>
            </a:extLst>
          </p:cNvPr>
          <p:cNvSpPr>
            <a:spLocks noGrp="1"/>
          </p:cNvSpPr>
          <p:nvPr>
            <p:ph type="dt" sz="half" idx="10"/>
          </p:nvPr>
        </p:nvSpPr>
        <p:spPr/>
        <p:txBody>
          <a:bodyPr/>
          <a:lstStyle/>
          <a:p>
            <a:r>
              <a:rPr lang="en-US" dirty="0">
                <a:solidFill>
                  <a:schemeClr val="tx1">
                    <a:lumMod val="65000"/>
                    <a:lumOff val="35000"/>
                  </a:schemeClr>
                </a:solidFill>
              </a:rPr>
              <a:t>2023</a:t>
            </a:r>
          </a:p>
        </p:txBody>
      </p:sp>
    </p:spTree>
    <p:extLst>
      <p:ext uri="{BB962C8B-B14F-4D97-AF65-F5344CB8AC3E}">
        <p14:creationId xmlns:p14="http://schemas.microsoft.com/office/powerpoint/2010/main" val="6932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194066" y="151983"/>
            <a:ext cx="5135764" cy="495300"/>
          </a:xfrm>
        </p:spPr>
        <p:txBody>
          <a:bodyPr/>
          <a:lstStyle/>
          <a:p>
            <a:r>
              <a:rPr lang="en-US" dirty="0"/>
              <a:t>PROJECT OVERVIEW</a:t>
            </a:r>
          </a:p>
        </p:txBody>
      </p:sp>
      <p:pic>
        <p:nvPicPr>
          <p:cNvPr id="8" name="Picture Placeholder 7" descr="A close-up of a drum set">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6096000" cy="6858000"/>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234011" y="647284"/>
            <a:ext cx="5322222" cy="5572541"/>
          </a:xfrm>
        </p:spPr>
        <p:txBody>
          <a:bodyPr/>
          <a:lstStyle/>
          <a:p>
            <a:r>
              <a:rPr lang="en-US" dirty="0">
                <a:latin typeface="Times New Roman" panose="02020603050405020304" pitchFamily="18" charset="0"/>
                <a:cs typeface="Times New Roman" panose="02020603050405020304" pitchFamily="18" charset="0"/>
              </a:rPr>
              <a:t>The original World Trade Center (WTC) was a large complex of seven buildings in the Financial District of Lower Manhattan, New York City. </a:t>
            </a:r>
          </a:p>
          <a:p>
            <a:r>
              <a:rPr lang="en-US" dirty="0">
                <a:latin typeface="Times New Roman" panose="02020603050405020304" pitchFamily="18" charset="0"/>
                <a:cs typeface="Times New Roman" panose="02020603050405020304" pitchFamily="18" charset="0"/>
              </a:rPr>
              <a:t>It opened on April 4, 1973, and was destroyed in 2001 during the attack of 9/11 on Sept 11, 2001. </a:t>
            </a:r>
          </a:p>
          <a:p>
            <a:r>
              <a:rPr lang="en-US" dirty="0">
                <a:latin typeface="Times New Roman" panose="02020603050405020304" pitchFamily="18" charset="0"/>
                <a:cs typeface="Times New Roman" panose="02020603050405020304" pitchFamily="18" charset="0"/>
              </a:rPr>
              <a:t>At the time of their completion, the Twin Towers—the original 1 World Trade Center (the North Tower) at 1,368 feet (417 m); and 2 World Trade Center (the South Tower) at 1,362 feet (415.1 m)—were the tallest building in the world. </a:t>
            </a:r>
          </a:p>
          <a:p>
            <a:r>
              <a:rPr lang="en-US" dirty="0">
                <a:latin typeface="Times New Roman" panose="02020603050405020304" pitchFamily="18" charset="0"/>
                <a:cs typeface="Times New Roman" panose="02020603050405020304" pitchFamily="18" charset="0"/>
              </a:rPr>
              <a:t>The complex contained 13,400,000 square feet (1,240,000 m2 ) of office space and, prior to its completion, was projected to accommodate an estimated 130,000 people.</a:t>
            </a:r>
            <a:r>
              <a:rPr lang="en-US" sz="1600" dirty="0">
                <a:latin typeface="Times New Roman" panose="02020603050405020304" pitchFamily="18" charset="0"/>
                <a:cs typeface="Times New Roman" panose="02020603050405020304" pitchFamily="18" charset="0"/>
              </a:rPr>
              <a:t> </a:t>
            </a:r>
            <a:r>
              <a:rPr lang="en-US" dirty="0"/>
              <a:t>​</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a:t>
            </a:fld>
            <a:endParaRPr lang="en-US" dirty="0"/>
          </a:p>
        </p:txBody>
      </p:sp>
      <p:sp>
        <p:nvSpPr>
          <p:cNvPr id="4" name="Footer Placeholder 3">
            <a:extLst>
              <a:ext uri="{FF2B5EF4-FFF2-40B4-BE49-F238E27FC236}">
                <a16:creationId xmlns:a16="http://schemas.microsoft.com/office/drawing/2014/main" id="{741B54F8-5CA5-46A9-86AA-1BF047C3874D}"/>
              </a:ext>
            </a:extLst>
          </p:cNvPr>
          <p:cNvSpPr>
            <a:spLocks noGrp="1"/>
          </p:cNvSpPr>
          <p:nvPr>
            <p:ph type="ftr" sz="quarter" idx="11"/>
          </p:nvPr>
        </p:nvSpPr>
        <p:spPr>
          <a:xfrm>
            <a:off x="6373368" y="6356350"/>
            <a:ext cx="2971800" cy="365125"/>
          </a:xfrm>
        </p:spPr>
        <p:txBody>
          <a:bodyPr/>
          <a:lstStyle/>
          <a:p>
            <a:r>
              <a:rPr lang="en-US" dirty="0"/>
              <a:t>IIT GUWAHATI</a:t>
            </a:r>
          </a:p>
        </p:txBody>
      </p:sp>
      <p:sp>
        <p:nvSpPr>
          <p:cNvPr id="3" name="Date Placeholder 2">
            <a:extLst>
              <a:ext uri="{FF2B5EF4-FFF2-40B4-BE49-F238E27FC236}">
                <a16:creationId xmlns:a16="http://schemas.microsoft.com/office/drawing/2014/main" id="{408F70B7-1A31-4434-AAFC-A5D0CAA10B72}"/>
              </a:ext>
            </a:extLst>
          </p:cNvPr>
          <p:cNvSpPr>
            <a:spLocks noGrp="1"/>
          </p:cNvSpPr>
          <p:nvPr>
            <p:ph type="dt" sz="half" idx="10"/>
          </p:nvPr>
        </p:nvSpPr>
        <p:spPr>
          <a:xfrm>
            <a:off x="9939528" y="6356350"/>
            <a:ext cx="1756062" cy="365125"/>
          </a:xfrm>
        </p:spPr>
        <p:txBody>
          <a:bodyPr/>
          <a:lstStyle/>
          <a:p>
            <a:r>
              <a:rPr lang="en-US" dirty="0"/>
              <a:t>2023</a:t>
            </a:r>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l="25000" r="25000"/>
          <a:stretch/>
        </p:blipFill>
        <p:spPr>
          <a:xfrm>
            <a:off x="0" y="0"/>
            <a:ext cx="6096000" cy="6858000"/>
          </a:xfrm>
          <a:prstGeom prst="rect">
            <a:avLst/>
          </a:prstGeom>
        </p:spPr>
      </p:pic>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4081" y="-250825"/>
            <a:ext cx="3644900" cy="6858000"/>
          </a:xfrm>
          <a:prstGeom prst="rect">
            <a:avLst/>
          </a:prstGeom>
        </p:spPr>
      </p:pic>
      <p:pic>
        <p:nvPicPr>
          <p:cNvPr id="6" name="Picture 5">
            <a:extLst>
              <a:ext uri="{FF2B5EF4-FFF2-40B4-BE49-F238E27FC236}">
                <a16:creationId xmlns:a16="http://schemas.microsoft.com/office/drawing/2014/main" id="{983BE4FD-135E-02B6-72E7-D64574A68EED}"/>
              </a:ext>
            </a:extLst>
          </p:cNvPr>
          <p:cNvPicPr>
            <a:picLocks noChangeAspect="1"/>
          </p:cNvPicPr>
          <p:nvPr/>
        </p:nvPicPr>
        <p:blipFill>
          <a:blip r:embed="rId7"/>
          <a:stretch>
            <a:fillRect/>
          </a:stretch>
        </p:blipFill>
        <p:spPr>
          <a:xfrm>
            <a:off x="0" y="-1"/>
            <a:ext cx="6096000" cy="6858001"/>
          </a:xfrm>
          <a:prstGeom prst="rect">
            <a:avLst/>
          </a:prstGeom>
        </p:spPr>
      </p:pic>
    </p:spTree>
    <p:extLst>
      <p:ext uri="{BB962C8B-B14F-4D97-AF65-F5344CB8AC3E}">
        <p14:creationId xmlns:p14="http://schemas.microsoft.com/office/powerpoint/2010/main" val="56209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46">
            <a:extLst>
              <a:ext uri="{FF2B5EF4-FFF2-40B4-BE49-F238E27FC236}">
                <a16:creationId xmlns:a16="http://schemas.microsoft.com/office/drawing/2014/main" id="{FEC87FBB-9057-4D42-BFB8-C20E962AB29D}"/>
              </a:ext>
              <a:ext uri="{C183D7F6-B498-43B3-948B-1728B52AA6E4}">
                <adec:decorative xmlns:adec="http://schemas.microsoft.com/office/drawing/2017/decorative" val="1"/>
              </a:ext>
            </a:extLst>
          </p:cNvPr>
          <p:cNvSpPr/>
          <p:nvPr/>
        </p:nvSpPr>
        <p:spPr>
          <a:xfrm>
            <a:off x="0" y="2993569"/>
            <a:ext cx="12191745" cy="3860850"/>
          </a:xfrm>
          <a:custGeom>
            <a:avLst/>
            <a:gdLst>
              <a:gd name="connsiteX0" fmla="*/ 0 w 12191745"/>
              <a:gd name="connsiteY0" fmla="*/ 0 h 3860850"/>
              <a:gd name="connsiteX1" fmla="*/ 12191745 w 12191745"/>
              <a:gd name="connsiteY1" fmla="*/ 0 h 3860850"/>
              <a:gd name="connsiteX2" fmla="*/ 12191745 w 12191745"/>
              <a:gd name="connsiteY2" fmla="*/ 3860851 h 3860850"/>
              <a:gd name="connsiteX3" fmla="*/ 0 w 12191745"/>
              <a:gd name="connsiteY3" fmla="*/ 3860851 h 3860850"/>
            </a:gdLst>
            <a:ahLst/>
            <a:cxnLst>
              <a:cxn ang="0">
                <a:pos x="connsiteX0" y="connsiteY0"/>
              </a:cxn>
              <a:cxn ang="0">
                <a:pos x="connsiteX1" y="connsiteY1"/>
              </a:cxn>
              <a:cxn ang="0">
                <a:pos x="connsiteX2" y="connsiteY2"/>
              </a:cxn>
              <a:cxn ang="0">
                <a:pos x="connsiteX3" y="connsiteY3"/>
              </a:cxn>
            </a:cxnLst>
            <a:rect l="l" t="t" r="r" b="b"/>
            <a:pathLst>
              <a:path w="12191745" h="3860850">
                <a:moveTo>
                  <a:pt x="0" y="0"/>
                </a:moveTo>
                <a:lnTo>
                  <a:pt x="12191745" y="0"/>
                </a:lnTo>
                <a:lnTo>
                  <a:pt x="12191745" y="3860851"/>
                </a:lnTo>
                <a:lnTo>
                  <a:pt x="0" y="3860851"/>
                </a:lnTo>
                <a:close/>
              </a:path>
            </a:pathLst>
          </a:custGeom>
          <a:solidFill>
            <a:schemeClr val="accent6">
              <a:alpha val="15000"/>
            </a:schemeClr>
          </a:solidFill>
          <a:ln w="12690" cap="flat">
            <a:noFill/>
            <a:prstDash val="solid"/>
            <a:miter/>
          </a:ln>
        </p:spPr>
        <p:txBody>
          <a:bodyPr rtlCol="0" anchor="ctr"/>
          <a:lstStyle/>
          <a:p>
            <a:endParaRPr lang="en-US"/>
          </a:p>
        </p:txBody>
      </p:sp>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63628" y="-24066"/>
            <a:ext cx="3628725" cy="924025"/>
          </a:xfrm>
        </p:spPr>
        <p:txBody>
          <a:bodyPr/>
          <a:lstStyle/>
          <a:p>
            <a:r>
              <a:rPr lang="en-US" dirty="0"/>
              <a:t>CONTRACT DETAILS</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2" y="760394"/>
            <a:ext cx="12191998" cy="2222787"/>
          </a:xfrm>
        </p:spPr>
        <p:txBody>
          <a:bodyPr/>
          <a:lstStyle/>
          <a:p>
            <a:pPr marL="342900" indent="-3429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David Rockefeller suggested that the Port Authority would be a logical choice for taking on the project rather than Rockefeller.</a:t>
            </a:r>
          </a:p>
          <a:p>
            <a:pPr marL="342900" indent="-3429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Port Authority formally backed the project on March 11, 1961.</a:t>
            </a:r>
          </a:p>
          <a:p>
            <a:pPr marL="342900" indent="-3429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core complex was built between 1966 and 1975, at a cost of $400 million (equivalent to $3.56 billion in 2022).</a:t>
            </a:r>
          </a:p>
          <a:p>
            <a:pPr marL="342900" indent="-3429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January 1967, the Port Authority awarded $74 million in contracts to various steel suppliers.</a:t>
            </a:r>
          </a:p>
          <a:p>
            <a:pPr marL="342900" indent="-34290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buildings at the complex were designed by Minoru Yamasaki as lead architect and Emery Roth and Sons as associate architects. Tishman Realty and the construction company was the general contractor on the World Trade Center project.</a:t>
            </a:r>
          </a:p>
        </p:txBody>
      </p:sp>
      <p:pic>
        <p:nvPicPr>
          <p:cNvPr id="8" name="Picture Placeholder 7" descr="A black and white piano close up">
            <a:extLst>
              <a:ext uri="{FF2B5EF4-FFF2-40B4-BE49-F238E27FC236}">
                <a16:creationId xmlns:a16="http://schemas.microsoft.com/office/drawing/2014/main" id="{E9674C4A-15EC-49F9-9558-66BD79A9AF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993571"/>
            <a:ext cx="12192000" cy="3864429"/>
          </a:xfrm>
        </p:spPr>
      </p:pic>
      <p:sp>
        <p:nvSpPr>
          <p:cNvPr id="5" name="Slide Number Placeholder 4">
            <a:extLst>
              <a:ext uri="{FF2B5EF4-FFF2-40B4-BE49-F238E27FC236}">
                <a16:creationId xmlns:a16="http://schemas.microsoft.com/office/drawing/2014/main" id="{54C93D79-8EC5-46CD-AA16-7851250E7598}"/>
              </a:ext>
            </a:extLst>
          </p:cNvPr>
          <p:cNvSpPr>
            <a:spLocks noGrp="1"/>
          </p:cNvSpPr>
          <p:nvPr>
            <p:ph type="sldNum" sz="quarter" idx="12"/>
          </p:nvPr>
        </p:nvSpPr>
        <p:spPr>
          <a:xfrm>
            <a:off x="0" y="6356350"/>
            <a:ext cx="3497062" cy="501650"/>
          </a:xfrm>
        </p:spPr>
        <p:txBody>
          <a:bodyPr/>
          <a:lstStyle/>
          <a:p>
            <a:fld id="{7A9E80BB-C0DF-4F1B-8821-E3FD53412EFF}" type="slidenum">
              <a:rPr lang="en-US" smtClean="0"/>
              <a:pPr/>
              <a:t>3</a:t>
            </a:fld>
            <a:endParaRPr lang="en-US" dirty="0"/>
          </a:p>
        </p:txBody>
      </p:sp>
      <p:sp>
        <p:nvSpPr>
          <p:cNvPr id="4" name="Footer Placeholder 3">
            <a:extLst>
              <a:ext uri="{FF2B5EF4-FFF2-40B4-BE49-F238E27FC236}">
                <a16:creationId xmlns:a16="http://schemas.microsoft.com/office/drawing/2014/main" id="{D4BF3A7C-6F25-4CD0-85C5-EE1A21BCBFA4}"/>
              </a:ext>
            </a:extLst>
          </p:cNvPr>
          <p:cNvSpPr>
            <a:spLocks noGrp="1"/>
          </p:cNvSpPr>
          <p:nvPr>
            <p:ph type="ftr" sz="quarter" idx="11"/>
          </p:nvPr>
        </p:nvSpPr>
        <p:spPr>
          <a:xfrm>
            <a:off x="3497062" y="6356350"/>
            <a:ext cx="5197878" cy="501650"/>
          </a:xfrm>
        </p:spPr>
        <p:txBody>
          <a:bodyPr/>
          <a:lstStyle/>
          <a:p>
            <a:r>
              <a:rPr lang="en-US" dirty="0"/>
              <a:t>Presentation Title</a:t>
            </a:r>
          </a:p>
        </p:txBody>
      </p:sp>
      <p:sp>
        <p:nvSpPr>
          <p:cNvPr id="3" name="Date Placeholder 2">
            <a:extLst>
              <a:ext uri="{FF2B5EF4-FFF2-40B4-BE49-F238E27FC236}">
                <a16:creationId xmlns:a16="http://schemas.microsoft.com/office/drawing/2014/main" id="{E98DCB15-B29C-40F0-9B09-422989A48601}"/>
              </a:ext>
            </a:extLst>
          </p:cNvPr>
          <p:cNvSpPr>
            <a:spLocks noGrp="1"/>
          </p:cNvSpPr>
          <p:nvPr>
            <p:ph type="dt" sz="half" idx="10"/>
          </p:nvPr>
        </p:nvSpPr>
        <p:spPr>
          <a:xfrm>
            <a:off x="8694940" y="6356350"/>
            <a:ext cx="3497060" cy="501650"/>
          </a:xfrm>
        </p:spPr>
        <p:txBody>
          <a:bodyPr/>
          <a:lstStyle/>
          <a:p>
            <a:r>
              <a:rPr lang="en-US" dirty="0"/>
              <a:t>20XX</a:t>
            </a:r>
          </a:p>
        </p:txBody>
      </p:sp>
      <p:pic>
        <p:nvPicPr>
          <p:cNvPr id="9" name="Graphic 8">
            <a:extLst>
              <a:ext uri="{FF2B5EF4-FFF2-40B4-BE49-F238E27FC236}">
                <a16:creationId xmlns:a16="http://schemas.microsoft.com/office/drawing/2014/main" id="{D16FC2FA-E7D5-403B-BB1A-1AC8E2901086}"/>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2993571"/>
            <a:ext cx="12191745" cy="3984745"/>
          </a:xfrm>
          <a:prstGeom prst="rect">
            <a:avLst/>
          </a:prstGeom>
        </p:spPr>
      </p:pic>
      <p:pic>
        <p:nvPicPr>
          <p:cNvPr id="7" name="Picture 6">
            <a:extLst>
              <a:ext uri="{FF2B5EF4-FFF2-40B4-BE49-F238E27FC236}">
                <a16:creationId xmlns:a16="http://schemas.microsoft.com/office/drawing/2014/main" id="{674F1FDD-6E43-0483-C964-4D59DCB98B84}"/>
              </a:ext>
            </a:extLst>
          </p:cNvPr>
          <p:cNvPicPr>
            <a:picLocks noChangeAspect="1"/>
          </p:cNvPicPr>
          <p:nvPr/>
        </p:nvPicPr>
        <p:blipFill>
          <a:blip r:embed="rId5"/>
          <a:stretch>
            <a:fillRect/>
          </a:stretch>
        </p:blipFill>
        <p:spPr>
          <a:xfrm>
            <a:off x="1" y="2989988"/>
            <a:ext cx="12191744" cy="3857625"/>
          </a:xfrm>
          <a:prstGeom prst="rect">
            <a:avLst/>
          </a:prstGeom>
        </p:spPr>
      </p:pic>
    </p:spTree>
    <p:extLst>
      <p:ext uri="{BB962C8B-B14F-4D97-AF65-F5344CB8AC3E}">
        <p14:creationId xmlns:p14="http://schemas.microsoft.com/office/powerpoint/2010/main" val="76674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296C7E-93C4-4BC6-9879-EA4FCBAEB4E1}"/>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0" y="182880"/>
            <a:ext cx="6853188" cy="1357162"/>
          </a:xfrm>
        </p:spPr>
        <p:txBody>
          <a:bodyPr/>
          <a:lstStyle/>
          <a:p>
            <a:br>
              <a:rPr lang="en-US" noProof="0" dirty="0"/>
            </a:br>
            <a:br>
              <a:rPr lang="en-US" noProof="0" dirty="0"/>
            </a:br>
            <a:br>
              <a:rPr lang="en-US" noProof="0" dirty="0"/>
            </a:br>
            <a:br>
              <a:rPr lang="en-US" noProof="0" dirty="0"/>
            </a:br>
            <a:br>
              <a:rPr lang="en-US" noProof="0" dirty="0"/>
            </a:br>
            <a:r>
              <a:rPr lang="en-US" noProof="0" dirty="0"/>
              <a:t>TECHNIQUES ADOPTED</a:t>
            </a:r>
            <a:br>
              <a:rPr lang="en-US" noProof="0" dirty="0"/>
            </a:br>
            <a:endParaRPr lang="en-US" dirty="0"/>
          </a:p>
        </p:txBody>
      </p:sp>
      <p:sp>
        <p:nvSpPr>
          <p:cNvPr id="21" name="Text Placeholder 20">
            <a:extLst>
              <a:ext uri="{FF2B5EF4-FFF2-40B4-BE49-F238E27FC236}">
                <a16:creationId xmlns:a16="http://schemas.microsoft.com/office/drawing/2014/main" id="{4DB887E2-88ED-403F-BA2A-36081EE10F0D}"/>
              </a:ext>
            </a:extLst>
          </p:cNvPr>
          <p:cNvSpPr>
            <a:spLocks noGrp="1"/>
          </p:cNvSpPr>
          <p:nvPr>
            <p:ph type="body" sz="quarter" idx="15"/>
          </p:nvPr>
        </p:nvSpPr>
        <p:spPr>
          <a:xfrm>
            <a:off x="6489630" y="211756"/>
            <a:ext cx="5634661" cy="6780998"/>
          </a:xfrm>
        </p:spPr>
        <p:txBody>
          <a:bodyPr/>
          <a:lstStyle/>
          <a:p>
            <a:r>
              <a:rPr lang="en-US" sz="1600" dirty="0">
                <a:latin typeface="Times New Roman" panose="02020603050405020304" pitchFamily="18" charset="0"/>
                <a:cs typeface="Times New Roman" panose="02020603050405020304" pitchFamily="18" charset="0"/>
              </a:rPr>
              <a:t>TUBE STRUCTURE: It consisted of a series of closely spaced steel columns and beams that formed a rigid frame. This design allowed the building to withstand high winds and seismic activity.</a:t>
            </a:r>
          </a:p>
          <a:p>
            <a:r>
              <a:rPr lang="en-US" sz="1600" dirty="0">
                <a:latin typeface="Times New Roman" panose="02020603050405020304" pitchFamily="18" charset="0"/>
                <a:cs typeface="Times New Roman" panose="02020603050405020304" pitchFamily="18" charset="0"/>
              </a:rPr>
              <a:t>HIGH-STRENGTH STEEL</a:t>
            </a:r>
            <a:r>
              <a:rPr lang="en-US" sz="1400" dirty="0"/>
              <a:t>: </a:t>
            </a:r>
            <a:r>
              <a:rPr lang="en-US" sz="1600" dirty="0">
                <a:latin typeface="Times New Roman" panose="02020603050405020304" pitchFamily="18" charset="0"/>
                <a:cs typeface="Times New Roman" panose="02020603050405020304" pitchFamily="18" charset="0"/>
              </a:rPr>
              <a:t>The steel used in the construction of the World Trade Center was of high strength, which allowed for thinner columns and beams.</a:t>
            </a:r>
          </a:p>
          <a:p>
            <a:r>
              <a:rPr lang="en-US" sz="1600" dirty="0">
                <a:latin typeface="Times New Roman" panose="02020603050405020304" pitchFamily="18" charset="0"/>
                <a:cs typeface="Times New Roman" panose="02020603050405020304" pitchFamily="18" charset="0"/>
              </a:rPr>
              <a:t>SLURRY WALL CONSTRUCTION</a:t>
            </a:r>
            <a:r>
              <a:rPr lang="en-US" sz="1400" dirty="0"/>
              <a:t>: </a:t>
            </a:r>
            <a:r>
              <a:rPr lang="en-US" sz="1600" dirty="0">
                <a:latin typeface="Times New Roman" panose="02020603050405020304" pitchFamily="18" charset="0"/>
                <a:cs typeface="Times New Roman" panose="02020603050405020304" pitchFamily="18" charset="0"/>
              </a:rPr>
              <a:t>A slurry wall was constructed around the perimeter of the site to prevent water from seeping into the foundation</a:t>
            </a:r>
            <a:r>
              <a:rPr lang="en-US" sz="1400" dirty="0"/>
              <a:t>.</a:t>
            </a:r>
          </a:p>
          <a:p>
            <a:r>
              <a:rPr lang="en-US" sz="1600" dirty="0">
                <a:latin typeface="Times New Roman" panose="02020603050405020304" pitchFamily="18" charset="0"/>
                <a:cs typeface="Times New Roman" panose="02020603050405020304" pitchFamily="18" charset="0"/>
              </a:rPr>
              <a:t>PREFABRICATION</a:t>
            </a:r>
            <a:r>
              <a:rPr lang="en-US" sz="1400" dirty="0"/>
              <a:t>: </a:t>
            </a:r>
            <a:r>
              <a:rPr lang="en-US" sz="1600" dirty="0">
                <a:latin typeface="Times New Roman" panose="02020603050405020304" pitchFamily="18" charset="0"/>
                <a:cs typeface="Times New Roman" panose="02020603050405020304" pitchFamily="18" charset="0"/>
              </a:rPr>
              <a:t>Many of the building components were prefabricated off-site and then transported to the construction site. This technique was used for the towers' steel columns and trusses, which were fabricated off-site and then lifted onsite.</a:t>
            </a:r>
          </a:p>
          <a:p>
            <a:r>
              <a:rPr lang="en-US" sz="1600" dirty="0">
                <a:latin typeface="Times New Roman" panose="02020603050405020304" pitchFamily="18" charset="0"/>
                <a:cs typeface="Times New Roman" panose="02020603050405020304" pitchFamily="18" charset="0"/>
              </a:rPr>
              <a:t>SLIP FORMING</a:t>
            </a:r>
            <a:r>
              <a:rPr lang="en-US" sz="1400" dirty="0"/>
              <a:t>: </a:t>
            </a:r>
            <a:r>
              <a:rPr lang="en-US" sz="1600" dirty="0">
                <a:latin typeface="Times New Roman" panose="02020603050405020304" pitchFamily="18" charset="0"/>
                <a:cs typeface="Times New Roman" panose="02020603050405020304" pitchFamily="18" charset="0"/>
              </a:rPr>
              <a:t>It is a continuous method of pouring concrete to form a structure. This technique was used in the construction of the towers' cores, which were poured continuously for several weeks. </a:t>
            </a:r>
          </a:p>
          <a:p>
            <a:r>
              <a:rPr lang="en-US" sz="1600" b="1" u="sng" dirty="0">
                <a:latin typeface="Times New Roman" panose="02020603050405020304" pitchFamily="18" charset="0"/>
                <a:cs typeface="Times New Roman" panose="02020603050405020304" pitchFamily="18" charset="0"/>
              </a:rPr>
              <a:t>Sprayed-fire-resistant materials (SFRMs)</a:t>
            </a:r>
            <a:r>
              <a:rPr lang="en-US" sz="1600" dirty="0">
                <a:latin typeface="Times New Roman" panose="02020603050405020304" pitchFamily="18" charset="0"/>
                <a:cs typeface="Times New Roman" panose="02020603050405020304" pitchFamily="18" charset="0"/>
              </a:rPr>
              <a:t> were used to protect some structural steel elements in the towers, including all floor trusses and beams</a:t>
            </a:r>
            <a:r>
              <a:rPr lang="en-US" sz="1400" dirty="0"/>
              <a:t>.</a:t>
            </a:r>
          </a:p>
          <a:p>
            <a:r>
              <a:rPr lang="en-US" sz="1600" dirty="0">
                <a:latin typeface="Times New Roman" panose="02020603050405020304" pitchFamily="18" charset="0"/>
                <a:cs typeface="Times New Roman" panose="02020603050405020304" pitchFamily="18" charset="0"/>
              </a:rPr>
              <a:t>To erect the tallest building in the world, </a:t>
            </a:r>
            <a:r>
              <a:rPr lang="en-US" sz="1600" b="1" u="sng" dirty="0">
                <a:latin typeface="Times New Roman" panose="02020603050405020304" pitchFamily="18" charset="0"/>
                <a:cs typeface="Times New Roman" panose="02020603050405020304" pitchFamily="18" charset="0"/>
              </a:rPr>
              <a:t>"kangaroo cranes"</a:t>
            </a:r>
            <a:r>
              <a:rPr lang="en-US" sz="1600" dirty="0">
                <a:latin typeface="Times New Roman" panose="02020603050405020304" pitchFamily="18" charset="0"/>
                <a:cs typeface="Times New Roman" panose="02020603050405020304" pitchFamily="18" charset="0"/>
              </a:rPr>
              <a:t> were brought over from Australia.</a:t>
            </a:r>
          </a:p>
          <a:p>
            <a:endParaRPr lang="en-US" dirty="0"/>
          </a:p>
        </p:txBody>
      </p:sp>
      <p:sp>
        <p:nvSpPr>
          <p:cNvPr id="31" name="Picture Placeholder 6">
            <a:extLst>
              <a:ext uri="{FF2B5EF4-FFF2-40B4-BE49-F238E27FC236}">
                <a16:creationId xmlns:a16="http://schemas.microsoft.com/office/drawing/2014/main" id="{D6FF8AB6-8818-4C07-B454-6096C7ACAD65}"/>
              </a:ext>
            </a:extLst>
          </p:cNvPr>
          <p:cNvSpPr txBox="1">
            <a:spLocks/>
          </p:cNvSpPr>
          <p:nvPr/>
        </p:nvSpPr>
        <p:spPr>
          <a:xfrm>
            <a:off x="378594" y="1887755"/>
            <a:ext cx="6096000" cy="34290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add photo</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t="-7692" b="-7692"/>
          <a:stretch/>
        </p:blipFill>
        <p:spPr>
          <a:xfrm>
            <a:off x="-1037587" y="1887755"/>
            <a:ext cx="7133588" cy="6858000"/>
          </a:xfrm>
          <a:prstGeom prst="rect">
            <a:avLst/>
          </a:prstGeom>
        </p:spPr>
      </p:pic>
      <p:pic>
        <p:nvPicPr>
          <p:cNvPr id="3" name="Picture 2">
            <a:extLst>
              <a:ext uri="{FF2B5EF4-FFF2-40B4-BE49-F238E27FC236}">
                <a16:creationId xmlns:a16="http://schemas.microsoft.com/office/drawing/2014/main" id="{5FD97AEE-6DA5-624A-1E7C-A852AB9C0428}"/>
              </a:ext>
            </a:extLst>
          </p:cNvPr>
          <p:cNvPicPr>
            <a:picLocks noChangeAspect="1"/>
          </p:cNvPicPr>
          <p:nvPr/>
        </p:nvPicPr>
        <p:blipFill>
          <a:blip r:embed="rId5"/>
          <a:srcRect/>
          <a:stretch/>
        </p:blipFill>
        <p:spPr>
          <a:xfrm>
            <a:off x="53873" y="904775"/>
            <a:ext cx="6420722" cy="5953225"/>
          </a:xfrm>
          <a:prstGeom prst="rect">
            <a:avLst/>
          </a:prstGeom>
        </p:spPr>
      </p:pic>
    </p:spTree>
    <p:extLst>
      <p:ext uri="{BB962C8B-B14F-4D97-AF65-F5344CB8AC3E}">
        <p14:creationId xmlns:p14="http://schemas.microsoft.com/office/powerpoint/2010/main" val="1720137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microphone on a stand">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529" b="7529"/>
          <a:stretch/>
        </p:blipFill>
        <p:spPr>
          <a:xfrm>
            <a:off x="0" y="-1"/>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194734" y="203404"/>
            <a:ext cx="5082140" cy="837398"/>
          </a:xfrm>
        </p:spPr>
        <p:txBody>
          <a:bodyPr/>
          <a:lstStyle/>
          <a:p>
            <a:r>
              <a:rPr lang="en-US" noProof="0" dirty="0"/>
              <a:t>EQUIPMENTS USED</a:t>
            </a:r>
            <a:endParaRPr lang="en-US" dirty="0"/>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1" y="729750"/>
            <a:ext cx="6352945" cy="6020602"/>
          </a:xfrm>
        </p:spPr>
        <p:txBody>
          <a:bodyPr/>
          <a:lstStyle/>
          <a:p>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5</a:t>
            </a:fld>
            <a:endParaRPr lang="en-US" dirty="0"/>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730474" y="6492870"/>
            <a:ext cx="2195245" cy="365125"/>
          </a:xfrm>
        </p:spPr>
        <p:txBody>
          <a:bodyPr/>
          <a:lstStyle/>
          <a:p>
            <a:r>
              <a:rPr lang="en-US" dirty="0"/>
              <a:t>IIT GUWAHATI</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dirty="0"/>
              <a:t>2023</a:t>
            </a:r>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6622180" y="1"/>
            <a:ext cx="5569819" cy="6858000"/>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pic>
        <p:nvPicPr>
          <p:cNvPr id="9" name="Picture 8">
            <a:extLst>
              <a:ext uri="{FF2B5EF4-FFF2-40B4-BE49-F238E27FC236}">
                <a16:creationId xmlns:a16="http://schemas.microsoft.com/office/drawing/2014/main" id="{C8429B92-5208-20BB-2219-C3C04FCD9EFC}"/>
              </a:ext>
            </a:extLst>
          </p:cNvPr>
          <p:cNvPicPr>
            <a:picLocks noChangeAspect="1"/>
          </p:cNvPicPr>
          <p:nvPr/>
        </p:nvPicPr>
        <p:blipFill>
          <a:blip r:embed="rId3"/>
          <a:srcRect/>
          <a:stretch/>
        </p:blipFill>
        <p:spPr>
          <a:xfrm>
            <a:off x="59267" y="-25156"/>
            <a:ext cx="12192001" cy="6352629"/>
          </a:xfrm>
          <a:prstGeom prst="rect">
            <a:avLst/>
          </a:prstGeom>
        </p:spPr>
      </p:pic>
      <p:sp>
        <p:nvSpPr>
          <p:cNvPr id="12" name="TextBox 11">
            <a:extLst>
              <a:ext uri="{FF2B5EF4-FFF2-40B4-BE49-F238E27FC236}">
                <a16:creationId xmlns:a16="http://schemas.microsoft.com/office/drawing/2014/main" id="{78FFBE74-5E79-26B7-0BBB-EE76DC05D28D}"/>
              </a:ext>
            </a:extLst>
          </p:cNvPr>
          <p:cNvSpPr txBox="1"/>
          <p:nvPr/>
        </p:nvSpPr>
        <p:spPr>
          <a:xfrm>
            <a:off x="194733" y="10321"/>
            <a:ext cx="8102271" cy="2800767"/>
          </a:xfrm>
          <a:prstGeom prst="rect">
            <a:avLst/>
          </a:prstGeom>
          <a:noFill/>
        </p:spPr>
        <p:txBody>
          <a:bodyPr wrap="square">
            <a:spAutoFit/>
          </a:bodyPr>
          <a:lstStyle/>
          <a:p>
            <a:r>
              <a:rPr lang="en-US" sz="8800" b="1" noProof="0" dirty="0">
                <a:solidFill>
                  <a:schemeClr val="accent3">
                    <a:lumMod val="50000"/>
                  </a:schemeClr>
                </a:solidFill>
                <a:latin typeface="Times New Roman" panose="02020603050405020304" pitchFamily="18" charset="0"/>
                <a:cs typeface="Times New Roman" panose="02020603050405020304" pitchFamily="18" charset="0"/>
              </a:rPr>
              <a:t>EQUIPMENT USED</a:t>
            </a:r>
            <a:endParaRPr lang="en-US" sz="8800" b="1" dirty="0">
              <a:solidFill>
                <a:schemeClr val="accent3">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82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71CED6A-ECBE-877A-038B-2A52C0331509}"/>
              </a:ext>
            </a:extLst>
          </p:cNvPr>
          <p:cNvPicPr>
            <a:picLocks noGrp="1" noChangeAspect="1"/>
          </p:cNvPicPr>
          <p:nvPr>
            <p:ph type="pic" sz="quarter" idx="13"/>
          </p:nvPr>
        </p:nvPicPr>
        <p:blipFill>
          <a:blip r:embed="rId2"/>
          <a:srcRect t="5000" b="5000"/>
          <a:stretch>
            <a:fillRect/>
          </a:stretch>
        </p:blipFill>
        <p:spPr/>
      </p:pic>
      <p:sp>
        <p:nvSpPr>
          <p:cNvPr id="3" name="Title 2">
            <a:extLst>
              <a:ext uri="{FF2B5EF4-FFF2-40B4-BE49-F238E27FC236}">
                <a16:creationId xmlns:a16="http://schemas.microsoft.com/office/drawing/2014/main" id="{23533237-8C9E-99DD-8CE9-A24A3783858A}"/>
              </a:ext>
            </a:extLst>
          </p:cNvPr>
          <p:cNvSpPr>
            <a:spLocks noGrp="1"/>
          </p:cNvSpPr>
          <p:nvPr>
            <p:ph type="title"/>
          </p:nvPr>
        </p:nvSpPr>
        <p:spPr>
          <a:xfrm>
            <a:off x="-575734" y="0"/>
            <a:ext cx="10651067" cy="1117599"/>
          </a:xfrm>
        </p:spPr>
        <p:txBody>
          <a:bodyPr/>
          <a:lstStyle/>
          <a:p>
            <a:r>
              <a:rPr lang="en-US" sz="6000" dirty="0">
                <a:solidFill>
                  <a:schemeClr val="bg2">
                    <a:lumMod val="25000"/>
                  </a:schemeClr>
                </a:solidFill>
              </a:rPr>
              <a:t>Earthmoving equipment</a:t>
            </a:r>
          </a:p>
        </p:txBody>
      </p:sp>
      <p:sp>
        <p:nvSpPr>
          <p:cNvPr id="4" name="Text Placeholder 3">
            <a:extLst>
              <a:ext uri="{FF2B5EF4-FFF2-40B4-BE49-F238E27FC236}">
                <a16:creationId xmlns:a16="http://schemas.microsoft.com/office/drawing/2014/main" id="{DF51EDB6-2D8B-FC7C-FC84-A01A52E95014}"/>
              </a:ext>
            </a:extLst>
          </p:cNvPr>
          <p:cNvSpPr>
            <a:spLocks noGrp="1"/>
          </p:cNvSpPr>
          <p:nvPr>
            <p:ph type="body" sz="quarter" idx="15"/>
          </p:nvPr>
        </p:nvSpPr>
        <p:spPr>
          <a:xfrm>
            <a:off x="-714103" y="3091544"/>
            <a:ext cx="6453052" cy="5595258"/>
          </a:xfrm>
        </p:spPr>
        <p:txBody>
          <a:bodyPr/>
          <a:lstStyle/>
          <a:p>
            <a:pPr marL="342900" indent="-342900">
              <a:buFont typeface="Arial" panose="020B0604020202020204" pitchFamily="34" charset="0"/>
              <a:buChar char="•"/>
            </a:pPr>
            <a:r>
              <a:rPr lang="en-US" dirty="0"/>
              <a:t>BULLDOZERS</a:t>
            </a:r>
          </a:p>
          <a:p>
            <a:pPr marL="342900" indent="-342900">
              <a:buFont typeface="Arial" panose="020B0604020202020204" pitchFamily="34" charset="0"/>
              <a:buChar char="•"/>
            </a:pPr>
            <a:r>
              <a:rPr lang="en-US" dirty="0"/>
              <a:t>EXCAVATORS</a:t>
            </a:r>
          </a:p>
          <a:p>
            <a:pPr marL="342900" indent="-342900">
              <a:buFont typeface="Arial" panose="020B0604020202020204" pitchFamily="34" charset="0"/>
              <a:buChar char="•"/>
            </a:pPr>
            <a:r>
              <a:rPr lang="en-US" dirty="0"/>
              <a:t>BACKHOE LOADER (JCB)</a:t>
            </a:r>
          </a:p>
          <a:p>
            <a:pPr marL="342900" indent="-342900">
              <a:buFont typeface="Arial" panose="020B0604020202020204" pitchFamily="34" charset="0"/>
              <a:buChar char="•"/>
            </a:pPr>
            <a:r>
              <a:rPr lang="en-US" dirty="0"/>
              <a:t>LOADERS</a:t>
            </a:r>
          </a:p>
          <a:p>
            <a:pPr marL="342900" indent="-342900">
              <a:buFont typeface="Arial" panose="020B0604020202020204" pitchFamily="34" charset="0"/>
              <a:buChar char="•"/>
            </a:pPr>
            <a:r>
              <a:rPr lang="en-US" dirty="0"/>
              <a:t>GRADERS</a:t>
            </a:r>
          </a:p>
        </p:txBody>
      </p:sp>
      <p:sp>
        <p:nvSpPr>
          <p:cNvPr id="5" name="Slide Number Placeholder 4">
            <a:extLst>
              <a:ext uri="{FF2B5EF4-FFF2-40B4-BE49-F238E27FC236}">
                <a16:creationId xmlns:a16="http://schemas.microsoft.com/office/drawing/2014/main" id="{F5A0BAA1-A3BF-3D13-1346-52454B386247}"/>
              </a:ext>
            </a:extLst>
          </p:cNvPr>
          <p:cNvSpPr>
            <a:spLocks noGrp="1"/>
          </p:cNvSpPr>
          <p:nvPr>
            <p:ph type="sldNum" sz="quarter" idx="12"/>
          </p:nvPr>
        </p:nvSpPr>
        <p:spPr/>
        <p:txBody>
          <a:bodyPr/>
          <a:lstStyle/>
          <a:p>
            <a:fld id="{7A9E80BB-C0DF-4F1B-8821-E3FD53412EFF}" type="slidenum">
              <a:rPr lang="en-US" smtClean="0"/>
              <a:pPr/>
              <a:t>6</a:t>
            </a:fld>
            <a:endParaRPr lang="en-US" dirty="0"/>
          </a:p>
        </p:txBody>
      </p:sp>
      <p:sp>
        <p:nvSpPr>
          <p:cNvPr id="6" name="Footer Placeholder 5">
            <a:extLst>
              <a:ext uri="{FF2B5EF4-FFF2-40B4-BE49-F238E27FC236}">
                <a16:creationId xmlns:a16="http://schemas.microsoft.com/office/drawing/2014/main" id="{86ECCA88-CD13-2927-0479-53D1513A205D}"/>
              </a:ext>
            </a:extLst>
          </p:cNvPr>
          <p:cNvSpPr>
            <a:spLocks noGrp="1"/>
          </p:cNvSpPr>
          <p:nvPr>
            <p:ph type="ftr" sz="quarter" idx="11"/>
          </p:nvPr>
        </p:nvSpPr>
        <p:spPr/>
        <p:txBody>
          <a:bodyPr/>
          <a:lstStyle/>
          <a:p>
            <a:r>
              <a:rPr lang="en-US" dirty="0"/>
              <a:t>IIT GUWAHATI</a:t>
            </a:r>
          </a:p>
        </p:txBody>
      </p:sp>
      <p:sp>
        <p:nvSpPr>
          <p:cNvPr id="7" name="Date Placeholder 6">
            <a:extLst>
              <a:ext uri="{FF2B5EF4-FFF2-40B4-BE49-F238E27FC236}">
                <a16:creationId xmlns:a16="http://schemas.microsoft.com/office/drawing/2014/main" id="{5B1220B3-9FA4-B346-AFAF-166167CDE346}"/>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340651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492ECB8-AC1A-E091-364C-6CF9A26F7963}"/>
              </a:ext>
            </a:extLst>
          </p:cNvPr>
          <p:cNvPicPr>
            <a:picLocks noGrp="1" noChangeAspect="1"/>
          </p:cNvPicPr>
          <p:nvPr>
            <p:ph type="pic" sz="quarter" idx="13"/>
          </p:nvPr>
        </p:nvPicPr>
        <p:blipFill>
          <a:blip r:embed="rId2"/>
          <a:srcRect l="16578" r="16578"/>
          <a:stretch/>
        </p:blipFill>
        <p:spPr/>
      </p:pic>
      <p:sp>
        <p:nvSpPr>
          <p:cNvPr id="3" name="Title 2">
            <a:extLst>
              <a:ext uri="{FF2B5EF4-FFF2-40B4-BE49-F238E27FC236}">
                <a16:creationId xmlns:a16="http://schemas.microsoft.com/office/drawing/2014/main" id="{F285C8FA-CCB5-D8CA-3468-82A443C7C3C8}"/>
              </a:ext>
            </a:extLst>
          </p:cNvPr>
          <p:cNvSpPr>
            <a:spLocks noGrp="1"/>
          </p:cNvSpPr>
          <p:nvPr>
            <p:ph type="title"/>
          </p:nvPr>
        </p:nvSpPr>
        <p:spPr>
          <a:xfrm>
            <a:off x="1" y="0"/>
            <a:ext cx="7205132" cy="1176867"/>
          </a:xfrm>
        </p:spPr>
        <p:txBody>
          <a:bodyPr/>
          <a:lstStyle/>
          <a:p>
            <a:r>
              <a:rPr lang="en-US" sz="6600" dirty="0">
                <a:solidFill>
                  <a:schemeClr val="tx1">
                    <a:lumMod val="85000"/>
                    <a:lumOff val="15000"/>
                  </a:schemeClr>
                </a:solidFill>
              </a:rPr>
              <a:t>CONCRETE PUMP</a:t>
            </a:r>
          </a:p>
        </p:txBody>
      </p:sp>
      <p:sp>
        <p:nvSpPr>
          <p:cNvPr id="4" name="Text Placeholder 3">
            <a:extLst>
              <a:ext uri="{FF2B5EF4-FFF2-40B4-BE49-F238E27FC236}">
                <a16:creationId xmlns:a16="http://schemas.microsoft.com/office/drawing/2014/main" id="{B6ECD57E-23A6-6361-1FA0-2A96C261F9EB}"/>
              </a:ext>
            </a:extLst>
          </p:cNvPr>
          <p:cNvSpPr>
            <a:spLocks noGrp="1"/>
          </p:cNvSpPr>
          <p:nvPr>
            <p:ph type="body" sz="quarter" idx="15"/>
          </p:nvPr>
        </p:nvSpPr>
        <p:spPr/>
        <p:txBody>
          <a:bodyPr/>
          <a:lstStyle/>
          <a:p>
            <a:endParaRPr lang="en-US"/>
          </a:p>
        </p:txBody>
      </p:sp>
      <p:sp>
        <p:nvSpPr>
          <p:cNvPr id="5" name="Slide Number Placeholder 4">
            <a:extLst>
              <a:ext uri="{FF2B5EF4-FFF2-40B4-BE49-F238E27FC236}">
                <a16:creationId xmlns:a16="http://schemas.microsoft.com/office/drawing/2014/main" id="{825DFCF4-FF1F-B3C0-5BB4-E2D1263A1478}"/>
              </a:ext>
            </a:extLst>
          </p:cNvPr>
          <p:cNvSpPr>
            <a:spLocks noGrp="1"/>
          </p:cNvSpPr>
          <p:nvPr>
            <p:ph type="sldNum" sz="quarter" idx="12"/>
          </p:nvPr>
        </p:nvSpPr>
        <p:spPr/>
        <p:txBody>
          <a:bodyPr/>
          <a:lstStyle/>
          <a:p>
            <a:fld id="{7A9E80BB-C0DF-4F1B-8821-E3FD53412EFF}" type="slidenum">
              <a:rPr lang="en-US" smtClean="0"/>
              <a:pPr/>
              <a:t>7</a:t>
            </a:fld>
            <a:endParaRPr lang="en-US" dirty="0"/>
          </a:p>
        </p:txBody>
      </p:sp>
      <p:sp>
        <p:nvSpPr>
          <p:cNvPr id="6" name="Footer Placeholder 5">
            <a:extLst>
              <a:ext uri="{FF2B5EF4-FFF2-40B4-BE49-F238E27FC236}">
                <a16:creationId xmlns:a16="http://schemas.microsoft.com/office/drawing/2014/main" id="{FD9041F0-EACA-634D-668A-ABFDF0940A03}"/>
              </a:ext>
            </a:extLst>
          </p:cNvPr>
          <p:cNvSpPr>
            <a:spLocks noGrp="1"/>
          </p:cNvSpPr>
          <p:nvPr>
            <p:ph type="ftr" sz="quarter" idx="11"/>
          </p:nvPr>
        </p:nvSpPr>
        <p:spPr/>
        <p:txBody>
          <a:bodyPr/>
          <a:lstStyle/>
          <a:p>
            <a:r>
              <a:rPr lang="en-US" dirty="0"/>
              <a:t>IIT GUWAHATI</a:t>
            </a:r>
          </a:p>
        </p:txBody>
      </p:sp>
      <p:sp>
        <p:nvSpPr>
          <p:cNvPr id="7" name="Date Placeholder 6">
            <a:extLst>
              <a:ext uri="{FF2B5EF4-FFF2-40B4-BE49-F238E27FC236}">
                <a16:creationId xmlns:a16="http://schemas.microsoft.com/office/drawing/2014/main" id="{2DF7FB14-EBE7-C053-E139-B3D1DFCA398B}"/>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4267150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ED537D2-28C1-6E08-E105-02D1ED0F17B1}"/>
              </a:ext>
            </a:extLst>
          </p:cNvPr>
          <p:cNvSpPr>
            <a:spLocks noGrp="1"/>
          </p:cNvSpPr>
          <p:nvPr>
            <p:ph type="pic" sz="quarter" idx="13"/>
          </p:nvPr>
        </p:nvSpPr>
        <p:spPr/>
      </p:sp>
      <p:sp>
        <p:nvSpPr>
          <p:cNvPr id="3" name="Title 2">
            <a:extLst>
              <a:ext uri="{FF2B5EF4-FFF2-40B4-BE49-F238E27FC236}">
                <a16:creationId xmlns:a16="http://schemas.microsoft.com/office/drawing/2014/main" id="{1583ED5C-70C3-F764-F682-A7113953CD25}"/>
              </a:ext>
            </a:extLst>
          </p:cNvPr>
          <p:cNvSpPr>
            <a:spLocks noGrp="1"/>
          </p:cNvSpPr>
          <p:nvPr>
            <p:ph type="title"/>
          </p:nvPr>
        </p:nvSpPr>
        <p:spPr>
          <a:xfrm>
            <a:off x="0" y="0"/>
            <a:ext cx="5970123" cy="750771"/>
          </a:xfrm>
        </p:spPr>
        <p:txBody>
          <a:bodyPr/>
          <a:lstStyle/>
          <a:p>
            <a:endParaRPr lang="en-US" dirty="0"/>
          </a:p>
        </p:txBody>
      </p:sp>
      <p:sp>
        <p:nvSpPr>
          <p:cNvPr id="4" name="Text Placeholder 3">
            <a:extLst>
              <a:ext uri="{FF2B5EF4-FFF2-40B4-BE49-F238E27FC236}">
                <a16:creationId xmlns:a16="http://schemas.microsoft.com/office/drawing/2014/main" id="{27D3658D-3B67-1F22-4A57-EA6219BD14E2}"/>
              </a:ext>
            </a:extLst>
          </p:cNvPr>
          <p:cNvSpPr>
            <a:spLocks noGrp="1"/>
          </p:cNvSpPr>
          <p:nvPr>
            <p:ph type="body"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5ECCBEBA-1AFA-E7A8-DC32-2DF0AC00DF7F}"/>
              </a:ext>
            </a:extLst>
          </p:cNvPr>
          <p:cNvSpPr>
            <a:spLocks noGrp="1"/>
          </p:cNvSpPr>
          <p:nvPr>
            <p:ph type="sldNum" sz="quarter" idx="12"/>
          </p:nvPr>
        </p:nvSpPr>
        <p:spPr/>
        <p:txBody>
          <a:bodyPr/>
          <a:lstStyle/>
          <a:p>
            <a:fld id="{7A9E80BB-C0DF-4F1B-8821-E3FD53412EFF}" type="slidenum">
              <a:rPr lang="en-US" smtClean="0"/>
              <a:pPr/>
              <a:t>8</a:t>
            </a:fld>
            <a:endParaRPr lang="en-US" dirty="0"/>
          </a:p>
        </p:txBody>
      </p:sp>
      <p:sp>
        <p:nvSpPr>
          <p:cNvPr id="6" name="Footer Placeholder 5">
            <a:extLst>
              <a:ext uri="{FF2B5EF4-FFF2-40B4-BE49-F238E27FC236}">
                <a16:creationId xmlns:a16="http://schemas.microsoft.com/office/drawing/2014/main" id="{4279F246-08BC-8EE5-57A2-7A1C91E2BC67}"/>
              </a:ext>
            </a:extLst>
          </p:cNvPr>
          <p:cNvSpPr>
            <a:spLocks noGrp="1"/>
          </p:cNvSpPr>
          <p:nvPr>
            <p:ph type="ftr" sz="quarter" idx="11"/>
          </p:nvPr>
        </p:nvSpPr>
        <p:spPr/>
        <p:txBody>
          <a:bodyPr/>
          <a:lstStyle/>
          <a:p>
            <a:r>
              <a:rPr lang="en-US"/>
              <a:t>Presentation Title</a:t>
            </a:r>
            <a:endParaRPr lang="en-US" dirty="0"/>
          </a:p>
        </p:txBody>
      </p:sp>
      <p:sp>
        <p:nvSpPr>
          <p:cNvPr id="7" name="Date Placeholder 6">
            <a:extLst>
              <a:ext uri="{FF2B5EF4-FFF2-40B4-BE49-F238E27FC236}">
                <a16:creationId xmlns:a16="http://schemas.microsoft.com/office/drawing/2014/main" id="{5100C5C8-BBE4-DB75-0AF0-54CAEADB6311}"/>
              </a:ext>
            </a:extLst>
          </p:cNvPr>
          <p:cNvSpPr>
            <a:spLocks noGrp="1"/>
          </p:cNvSpPr>
          <p:nvPr>
            <p:ph type="dt" sz="half" idx="10"/>
          </p:nvPr>
        </p:nvSpPr>
        <p:spPr/>
        <p:txBody>
          <a:bodyPr/>
          <a:lstStyle/>
          <a:p>
            <a:r>
              <a:rPr lang="en-US"/>
              <a:t>20XX</a:t>
            </a:r>
            <a:endParaRPr lang="en-US" dirty="0"/>
          </a:p>
        </p:txBody>
      </p:sp>
      <p:pic>
        <p:nvPicPr>
          <p:cNvPr id="8" name="Picture 7">
            <a:extLst>
              <a:ext uri="{FF2B5EF4-FFF2-40B4-BE49-F238E27FC236}">
                <a16:creationId xmlns:a16="http://schemas.microsoft.com/office/drawing/2014/main" id="{C3C3C8C8-8AC3-388C-D7F0-DB53AE888A76}"/>
              </a:ext>
            </a:extLst>
          </p:cNvPr>
          <p:cNvPicPr>
            <a:picLocks noChangeAspect="1"/>
          </p:cNvPicPr>
          <p:nvPr/>
        </p:nvPicPr>
        <p:blipFill>
          <a:blip r:embed="rId2"/>
          <a:srcRect/>
          <a:stretch/>
        </p:blipFill>
        <p:spPr>
          <a:xfrm>
            <a:off x="-125878" y="-123518"/>
            <a:ext cx="12192002" cy="7988395"/>
          </a:xfrm>
          <a:prstGeom prst="rect">
            <a:avLst/>
          </a:prstGeom>
        </p:spPr>
      </p:pic>
      <p:sp>
        <p:nvSpPr>
          <p:cNvPr id="11" name="TextBox 10">
            <a:extLst>
              <a:ext uri="{FF2B5EF4-FFF2-40B4-BE49-F238E27FC236}">
                <a16:creationId xmlns:a16="http://schemas.microsoft.com/office/drawing/2014/main" id="{04ED72EB-C901-7C26-4AC3-54C20633637F}"/>
              </a:ext>
            </a:extLst>
          </p:cNvPr>
          <p:cNvSpPr txBox="1"/>
          <p:nvPr/>
        </p:nvSpPr>
        <p:spPr>
          <a:xfrm>
            <a:off x="3497062" y="312270"/>
            <a:ext cx="4334630" cy="1569660"/>
          </a:xfrm>
          <a:prstGeom prst="rect">
            <a:avLst/>
          </a:prstGeom>
          <a:noFill/>
        </p:spPr>
        <p:txBody>
          <a:bodyPr wrap="square">
            <a:spAutoFit/>
          </a:bodyPr>
          <a:lstStyle/>
          <a:p>
            <a:r>
              <a:rPr lang="en-US" sz="9600" b="1" dirty="0">
                <a:solidFill>
                  <a:schemeClr val="bg2">
                    <a:lumMod val="25000"/>
                  </a:schemeClr>
                </a:solidFill>
                <a:latin typeface="Times New Roman" panose="02020603050405020304" pitchFamily="18" charset="0"/>
                <a:cs typeface="Times New Roman" panose="02020603050405020304" pitchFamily="18" charset="0"/>
              </a:rPr>
              <a:t>Cranes</a:t>
            </a:r>
            <a:endParaRPr lang="en-US" sz="9600" dirty="0">
              <a:solidFill>
                <a:schemeClr val="bg2">
                  <a:lumMod val="25000"/>
                </a:schemeClr>
              </a:solidFill>
            </a:endParaRPr>
          </a:p>
        </p:txBody>
      </p:sp>
      <p:sp>
        <p:nvSpPr>
          <p:cNvPr id="9" name="TextBox 8">
            <a:extLst>
              <a:ext uri="{FF2B5EF4-FFF2-40B4-BE49-F238E27FC236}">
                <a16:creationId xmlns:a16="http://schemas.microsoft.com/office/drawing/2014/main" id="{ECE8ABB2-788A-C617-30CD-C3E267E5BE20}"/>
              </a:ext>
            </a:extLst>
          </p:cNvPr>
          <p:cNvSpPr txBox="1"/>
          <p:nvPr/>
        </p:nvSpPr>
        <p:spPr>
          <a:xfrm>
            <a:off x="3892731" y="2005446"/>
            <a:ext cx="3405052" cy="2585323"/>
          </a:xfrm>
          <a:prstGeom prst="rect">
            <a:avLst/>
          </a:prstGeom>
          <a:noFill/>
        </p:spPr>
        <p:txBody>
          <a:bodyPr wrap="square" rtlCol="0">
            <a:spAutoFit/>
          </a:bodyPr>
          <a:lstStyle/>
          <a:p>
            <a:pPr marL="285750" indent="-285750">
              <a:buFont typeface="Arial" panose="020B0604020202020204" pitchFamily="34" charset="0"/>
              <a:buChar char="•"/>
            </a:pPr>
            <a:r>
              <a:rPr lang="en-IN" dirty="0"/>
              <a:t>LIFTING AND MOVING HEAVY MATERIALS</a:t>
            </a:r>
          </a:p>
          <a:p>
            <a:endParaRPr lang="en-IN" dirty="0"/>
          </a:p>
          <a:p>
            <a:endParaRPr lang="en-IN" dirty="0"/>
          </a:p>
          <a:p>
            <a:pPr marL="285750" indent="-285750">
              <a:buFont typeface="Arial" panose="020B0604020202020204" pitchFamily="34" charset="0"/>
              <a:buChar char="•"/>
            </a:pPr>
            <a:r>
              <a:rPr lang="en-IN" dirty="0"/>
              <a:t>EFFICIENT AND SAFE</a:t>
            </a:r>
          </a:p>
          <a:p>
            <a:pPr marL="285750" indent="-285750">
              <a:buFont typeface="Arial" panose="020B0604020202020204" pitchFamily="34" charset="0"/>
              <a:buChar char="•"/>
            </a:pPr>
            <a:endParaRPr lang="en-IN" dirty="0"/>
          </a:p>
          <a:p>
            <a:r>
              <a:rPr lang="en-IN" dirty="0"/>
              <a:t> </a:t>
            </a:r>
          </a:p>
          <a:p>
            <a:pPr marL="285750" indent="-285750">
              <a:buFont typeface="Arial" panose="020B0604020202020204" pitchFamily="34" charset="0"/>
              <a:buChar char="•"/>
            </a:pPr>
            <a:r>
              <a:rPr lang="en-IN" dirty="0"/>
              <a:t>SUPPORTING WORKERS</a:t>
            </a:r>
          </a:p>
          <a:p>
            <a:r>
              <a:rPr lang="en-IN" dirty="0"/>
              <a:t>     DURING CONSTRUCTION</a:t>
            </a:r>
          </a:p>
        </p:txBody>
      </p:sp>
    </p:spTree>
    <p:extLst>
      <p:ext uri="{BB962C8B-B14F-4D97-AF65-F5344CB8AC3E}">
        <p14:creationId xmlns:p14="http://schemas.microsoft.com/office/powerpoint/2010/main" val="161049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B1DBECE-A6E5-118B-F7A0-E96E707EB2E4}"/>
              </a:ext>
            </a:extLst>
          </p:cNvPr>
          <p:cNvPicPr>
            <a:picLocks noGrp="1" noChangeAspect="1"/>
          </p:cNvPicPr>
          <p:nvPr>
            <p:ph type="pic" sz="quarter" idx="13"/>
          </p:nvPr>
        </p:nvPicPr>
        <p:blipFill>
          <a:blip r:embed="rId2"/>
          <a:srcRect l="19820" r="19820"/>
          <a:stretch>
            <a:fillRect/>
          </a:stretch>
        </p:blipFill>
        <p:spPr>
          <a:xfrm>
            <a:off x="-125877" y="0"/>
            <a:ext cx="12192000" cy="6858000"/>
          </a:xfrm>
        </p:spPr>
      </p:pic>
      <p:sp>
        <p:nvSpPr>
          <p:cNvPr id="3" name="Title 2">
            <a:extLst>
              <a:ext uri="{FF2B5EF4-FFF2-40B4-BE49-F238E27FC236}">
                <a16:creationId xmlns:a16="http://schemas.microsoft.com/office/drawing/2014/main" id="{25C4BF25-451D-BCE5-389D-34539A8B0EC7}"/>
              </a:ext>
            </a:extLst>
          </p:cNvPr>
          <p:cNvSpPr>
            <a:spLocks noGrp="1"/>
          </p:cNvSpPr>
          <p:nvPr>
            <p:ph type="title"/>
          </p:nvPr>
        </p:nvSpPr>
        <p:spPr>
          <a:xfrm>
            <a:off x="0" y="0"/>
            <a:ext cx="6485467" cy="1109133"/>
          </a:xfrm>
        </p:spPr>
        <p:txBody>
          <a:bodyPr/>
          <a:lstStyle/>
          <a:p>
            <a:r>
              <a:rPr lang="en-US" sz="6600" dirty="0">
                <a:solidFill>
                  <a:schemeClr val="accent3">
                    <a:lumMod val="20000"/>
                    <a:lumOff val="80000"/>
                  </a:schemeClr>
                </a:solidFill>
              </a:rPr>
              <a:t>SAFETY TOOLS</a:t>
            </a:r>
          </a:p>
        </p:txBody>
      </p:sp>
      <p:sp>
        <p:nvSpPr>
          <p:cNvPr id="4" name="Text Placeholder 3">
            <a:extLst>
              <a:ext uri="{FF2B5EF4-FFF2-40B4-BE49-F238E27FC236}">
                <a16:creationId xmlns:a16="http://schemas.microsoft.com/office/drawing/2014/main" id="{AE548584-CF5A-91E3-09F2-83C63825121A}"/>
              </a:ext>
            </a:extLst>
          </p:cNvPr>
          <p:cNvSpPr>
            <a:spLocks noGrp="1"/>
          </p:cNvSpPr>
          <p:nvPr>
            <p:ph type="body" sz="quarter" idx="15"/>
          </p:nvPr>
        </p:nvSpPr>
        <p:spPr>
          <a:xfrm>
            <a:off x="-718854" y="2541069"/>
            <a:ext cx="5844246" cy="4377891"/>
          </a:xfrm>
        </p:spPr>
        <p:txBody>
          <a:bodyPr/>
          <a:lstStyle/>
          <a:p>
            <a:pPr marL="342900" indent="-342900">
              <a:buFont typeface="Arial" panose="020B0604020202020204" pitchFamily="34" charset="0"/>
              <a:buChar char="•"/>
            </a:pPr>
            <a:r>
              <a:rPr lang="en-US" sz="2800" dirty="0">
                <a:solidFill>
                  <a:schemeClr val="tx1"/>
                </a:solidFill>
              </a:rPr>
              <a:t>HARD HATS</a:t>
            </a:r>
          </a:p>
          <a:p>
            <a:pPr marL="342900" indent="-342900">
              <a:buFont typeface="Arial" panose="020B0604020202020204" pitchFamily="34" charset="0"/>
              <a:buChar char="•"/>
            </a:pPr>
            <a:r>
              <a:rPr lang="en-US" sz="2800" dirty="0">
                <a:solidFill>
                  <a:schemeClr val="tx1"/>
                </a:solidFill>
              </a:rPr>
              <a:t>SAFETY HARNESSES</a:t>
            </a:r>
          </a:p>
          <a:p>
            <a:pPr marL="342900" indent="-342900">
              <a:buFont typeface="Arial" panose="020B0604020202020204" pitchFamily="34" charset="0"/>
              <a:buChar char="•"/>
            </a:pPr>
            <a:r>
              <a:rPr lang="en-US" sz="2800" dirty="0">
                <a:solidFill>
                  <a:schemeClr val="tx1"/>
                </a:solidFill>
              </a:rPr>
              <a:t>SAFETY NET</a:t>
            </a:r>
          </a:p>
          <a:p>
            <a:pPr marL="342900" indent="-342900">
              <a:buFont typeface="Arial" panose="020B0604020202020204" pitchFamily="34" charset="0"/>
              <a:buChar char="•"/>
            </a:pPr>
            <a:r>
              <a:rPr lang="en-US" sz="2800" dirty="0">
                <a:solidFill>
                  <a:schemeClr val="tx1"/>
                </a:solidFill>
              </a:rPr>
              <a:t>SAFETY BARRIERS</a:t>
            </a:r>
          </a:p>
          <a:p>
            <a:pPr marL="342900" indent="-342900">
              <a:buFont typeface="Arial" panose="020B0604020202020204" pitchFamily="34" charset="0"/>
              <a:buChar char="•"/>
            </a:pPr>
            <a:r>
              <a:rPr lang="en-US" sz="2800" dirty="0">
                <a:solidFill>
                  <a:schemeClr val="tx1"/>
                </a:solidFill>
              </a:rPr>
              <a:t>EMERGENCY COMMUNICATION SYSTEM</a:t>
            </a:r>
          </a:p>
        </p:txBody>
      </p:sp>
      <p:sp>
        <p:nvSpPr>
          <p:cNvPr id="5" name="Slide Number Placeholder 4">
            <a:extLst>
              <a:ext uri="{FF2B5EF4-FFF2-40B4-BE49-F238E27FC236}">
                <a16:creationId xmlns:a16="http://schemas.microsoft.com/office/drawing/2014/main" id="{15DEE803-9F40-CA7E-588A-32D975909A8D}"/>
              </a:ext>
            </a:extLst>
          </p:cNvPr>
          <p:cNvSpPr>
            <a:spLocks noGrp="1"/>
          </p:cNvSpPr>
          <p:nvPr>
            <p:ph type="sldNum" sz="quarter" idx="12"/>
          </p:nvPr>
        </p:nvSpPr>
        <p:spPr/>
        <p:txBody>
          <a:bodyPr/>
          <a:lstStyle/>
          <a:p>
            <a:fld id="{7A9E80BB-C0DF-4F1B-8821-E3FD53412EFF}" type="slidenum">
              <a:rPr lang="en-US" smtClean="0"/>
              <a:pPr/>
              <a:t>9</a:t>
            </a:fld>
            <a:endParaRPr lang="en-US" dirty="0"/>
          </a:p>
        </p:txBody>
      </p:sp>
      <p:sp>
        <p:nvSpPr>
          <p:cNvPr id="6" name="Footer Placeholder 5">
            <a:extLst>
              <a:ext uri="{FF2B5EF4-FFF2-40B4-BE49-F238E27FC236}">
                <a16:creationId xmlns:a16="http://schemas.microsoft.com/office/drawing/2014/main" id="{1A9B7937-8404-861B-7DAC-9CC5B8187655}"/>
              </a:ext>
            </a:extLst>
          </p:cNvPr>
          <p:cNvSpPr>
            <a:spLocks noGrp="1"/>
          </p:cNvSpPr>
          <p:nvPr>
            <p:ph type="ftr" sz="quarter" idx="11"/>
          </p:nvPr>
        </p:nvSpPr>
        <p:spPr/>
        <p:txBody>
          <a:bodyPr/>
          <a:lstStyle/>
          <a:p>
            <a:r>
              <a:rPr lang="en-US" dirty="0"/>
              <a:t>IIT GUWAHATI</a:t>
            </a:r>
          </a:p>
        </p:txBody>
      </p:sp>
      <p:sp>
        <p:nvSpPr>
          <p:cNvPr id="7" name="Date Placeholder 6">
            <a:extLst>
              <a:ext uri="{FF2B5EF4-FFF2-40B4-BE49-F238E27FC236}">
                <a16:creationId xmlns:a16="http://schemas.microsoft.com/office/drawing/2014/main" id="{38FA91E9-9EF3-FAF6-950A-4AE3793129E8}"/>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2344986520"/>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3.xml><?xml version="1.0" encoding="utf-8"?>
<ds:datastoreItem xmlns:ds="http://schemas.openxmlformats.org/officeDocument/2006/customXml" ds:itemID="{45621FE4-3184-49E6-95AD-A045530002EF}">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930</TotalTime>
  <Words>1286</Words>
  <Application>Microsoft Office PowerPoint</Application>
  <PresentationFormat>Widescreen</PresentationFormat>
  <Paragraphs>187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Franklin Gothic Demi Cond</vt:lpstr>
      <vt:lpstr>Segoe UI Light</vt:lpstr>
      <vt:lpstr>Times New Roman</vt:lpstr>
      <vt:lpstr>Univers Light</vt:lpstr>
      <vt:lpstr>Office Theme</vt:lpstr>
      <vt:lpstr>       REPORT FOR CE308  WORLD TRADE CENTER</vt:lpstr>
      <vt:lpstr>PROJECT OVERVIEW</vt:lpstr>
      <vt:lpstr>CONTRACT DETAILS</vt:lpstr>
      <vt:lpstr>     TECHNIQUES ADOPTED </vt:lpstr>
      <vt:lpstr>EQUIPMENTS USED</vt:lpstr>
      <vt:lpstr>Earthmoving equipment</vt:lpstr>
      <vt:lpstr>CONCRETE PUMP</vt:lpstr>
      <vt:lpstr>PowerPoint Presentation</vt:lpstr>
      <vt:lpstr>SAFETY TOOLS</vt:lpstr>
      <vt:lpstr>WHO MADE THE GIGANTIC WTC POSSIBLE? </vt:lpstr>
      <vt:lpstr>PROJECT DISPUTES </vt:lpstr>
      <vt:lpstr>PROJECT DISPUTES</vt:lpstr>
      <vt:lpstr>IMPLEMENTATION OF ICT AND AUTOMATION</vt:lpstr>
      <vt:lpstr>CHALLENGES FACED AND THE PROBABLE STRATEGIES</vt:lpstr>
      <vt:lpstr>CHALLENGES FACED AND THE PROBABLE STRATEGIES</vt:lpstr>
      <vt:lpstr>PROJECT PERFORMANCES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CE308 WORLD TRADE CENTER</dc:title>
  <dc:creator>sumit Kumar</dc:creator>
  <cp:lastModifiedBy>sumit Kumar</cp:lastModifiedBy>
  <cp:revision>21</cp:revision>
  <dcterms:created xsi:type="dcterms:W3CDTF">2023-04-16T19:37:00Z</dcterms:created>
  <dcterms:modified xsi:type="dcterms:W3CDTF">2023-04-18T10:33:45Z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